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29"/>
  </p:notesMasterIdLst>
  <p:sldIdLst>
    <p:sldId id="256" r:id="rId2"/>
    <p:sldId id="279" r:id="rId3"/>
    <p:sldId id="258" r:id="rId4"/>
    <p:sldId id="260" r:id="rId5"/>
    <p:sldId id="266" r:id="rId6"/>
    <p:sldId id="269" r:id="rId7"/>
    <p:sldId id="270" r:id="rId8"/>
    <p:sldId id="268" r:id="rId9"/>
    <p:sldId id="283" r:id="rId10"/>
    <p:sldId id="271" r:id="rId11"/>
    <p:sldId id="272" r:id="rId12"/>
    <p:sldId id="273" r:id="rId13"/>
    <p:sldId id="274" r:id="rId14"/>
    <p:sldId id="276" r:id="rId15"/>
    <p:sldId id="277" r:id="rId16"/>
    <p:sldId id="265" r:id="rId17"/>
    <p:sldId id="267" r:id="rId18"/>
    <p:sldId id="278" r:id="rId19"/>
    <p:sldId id="263" r:id="rId20"/>
    <p:sldId id="264" r:id="rId21"/>
    <p:sldId id="280" r:id="rId22"/>
    <p:sldId id="282" r:id="rId23"/>
    <p:sldId id="281" r:id="rId24"/>
    <p:sldId id="259" r:id="rId25"/>
    <p:sldId id="284" r:id="rId26"/>
    <p:sldId id="287" r:id="rId27"/>
    <p:sldId id="285"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D4DB"/>
    <a:srgbClr val="D7D6DA"/>
    <a:srgbClr val="CFCF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D93319-240C-4EC0-962D-5A3DE0879BEF}" v="24" dt="2023-01-19T09:45:31.7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3" autoAdjust="0"/>
    <p:restoredTop sz="81488" autoAdjust="0"/>
  </p:normalViewPr>
  <p:slideViewPr>
    <p:cSldViewPr snapToGrid="0">
      <p:cViewPr varScale="1">
        <p:scale>
          <a:sx n="91" d="100"/>
          <a:sy n="91" d="100"/>
        </p:scale>
        <p:origin x="1272" y="84"/>
      </p:cViewPr>
      <p:guideLst/>
    </p:cSldViewPr>
  </p:slideViewPr>
  <p:outlineViewPr>
    <p:cViewPr>
      <p:scale>
        <a:sx n="33" d="100"/>
        <a:sy n="33" d="100"/>
      </p:scale>
      <p:origin x="0" y="-8874"/>
    </p:cViewPr>
  </p:outlineViewPr>
  <p:notesTextViewPr>
    <p:cViewPr>
      <p:scale>
        <a:sx n="1" d="1"/>
        <a:sy n="1" d="1"/>
      </p:scale>
      <p:origin x="0" y="0"/>
    </p:cViewPr>
  </p:notesTextViewPr>
  <p:notesViewPr>
    <p:cSldViewPr snapToGrid="0">
      <p:cViewPr varScale="1">
        <p:scale>
          <a:sx n="56" d="100"/>
          <a:sy n="56" d="100"/>
        </p:scale>
        <p:origin x="3072"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rby, Max" userId="8bf3c69f-9c82-49ff-b9d6-841e15f4cdd8" providerId="ADAL" clId="{35D93319-240C-4EC0-962D-5A3DE0879BEF}"/>
    <pc:docChg chg="undo custSel addSld modSld">
      <pc:chgData name="Darby, Max" userId="8bf3c69f-9c82-49ff-b9d6-841e15f4cdd8" providerId="ADAL" clId="{35D93319-240C-4EC0-962D-5A3DE0879BEF}" dt="2023-01-19T09:49:33.586" v="1089" actId="20577"/>
      <pc:docMkLst>
        <pc:docMk/>
      </pc:docMkLst>
      <pc:sldChg chg="modSp mod">
        <pc:chgData name="Darby, Max" userId="8bf3c69f-9c82-49ff-b9d6-841e15f4cdd8" providerId="ADAL" clId="{35D93319-240C-4EC0-962D-5A3DE0879BEF}" dt="2023-01-19T09:49:33.586" v="1089" actId="20577"/>
        <pc:sldMkLst>
          <pc:docMk/>
          <pc:sldMk cId="3499326168" sldId="256"/>
        </pc:sldMkLst>
        <pc:spChg chg="mod">
          <ac:chgData name="Darby, Max" userId="8bf3c69f-9c82-49ff-b9d6-841e15f4cdd8" providerId="ADAL" clId="{35D93319-240C-4EC0-962D-5A3DE0879BEF}" dt="2023-01-19T08:24:09.499" v="16" actId="20577"/>
          <ac:spMkLst>
            <pc:docMk/>
            <pc:sldMk cId="3499326168" sldId="256"/>
            <ac:spMk id="2" creationId="{DA7FD73E-957C-FAED-C4E8-49F2CFB624D7}"/>
          </ac:spMkLst>
        </pc:spChg>
        <pc:spChg chg="mod">
          <ac:chgData name="Darby, Max" userId="8bf3c69f-9c82-49ff-b9d6-841e15f4cdd8" providerId="ADAL" clId="{35D93319-240C-4EC0-962D-5A3DE0879BEF}" dt="2023-01-19T09:49:33.586" v="1089" actId="20577"/>
          <ac:spMkLst>
            <pc:docMk/>
            <pc:sldMk cId="3499326168" sldId="256"/>
            <ac:spMk id="3" creationId="{43C0B0FB-4D15-125B-298F-97BCA06F01A2}"/>
          </ac:spMkLst>
        </pc:spChg>
      </pc:sldChg>
      <pc:sldChg chg="addSp modSp mod">
        <pc:chgData name="Darby, Max" userId="8bf3c69f-9c82-49ff-b9d6-841e15f4cdd8" providerId="ADAL" clId="{35D93319-240C-4EC0-962D-5A3DE0879BEF}" dt="2023-01-19T09:46:12.924" v="1063" actId="1076"/>
        <pc:sldMkLst>
          <pc:docMk/>
          <pc:sldMk cId="3102808100" sldId="257"/>
        </pc:sldMkLst>
        <pc:spChg chg="mod">
          <ac:chgData name="Darby, Max" userId="8bf3c69f-9c82-49ff-b9d6-841e15f4cdd8" providerId="ADAL" clId="{35D93319-240C-4EC0-962D-5A3DE0879BEF}" dt="2023-01-19T09:32:32.965" v="383" actId="14100"/>
          <ac:spMkLst>
            <pc:docMk/>
            <pc:sldMk cId="3102808100" sldId="257"/>
            <ac:spMk id="2" creationId="{C03BF8E9-D054-CF19-A055-4B55BBE4ACF6}"/>
          </ac:spMkLst>
        </pc:spChg>
        <pc:spChg chg="mod">
          <ac:chgData name="Darby, Max" userId="8bf3c69f-9c82-49ff-b9d6-841e15f4cdd8" providerId="ADAL" clId="{35D93319-240C-4EC0-962D-5A3DE0879BEF}" dt="2023-01-19T09:45:58.570" v="1062" actId="20577"/>
          <ac:spMkLst>
            <pc:docMk/>
            <pc:sldMk cId="3102808100" sldId="257"/>
            <ac:spMk id="3" creationId="{5426F235-D00D-074F-93D9-4E3D30BADD2F}"/>
          </ac:spMkLst>
        </pc:spChg>
        <pc:spChg chg="add mod">
          <ac:chgData name="Darby, Max" userId="8bf3c69f-9c82-49ff-b9d6-841e15f4cdd8" providerId="ADAL" clId="{35D93319-240C-4EC0-962D-5A3DE0879BEF}" dt="2023-01-19T09:28:35.360" v="279" actId="1038"/>
          <ac:spMkLst>
            <pc:docMk/>
            <pc:sldMk cId="3102808100" sldId="257"/>
            <ac:spMk id="6" creationId="{36D25744-BB6E-3017-68A7-88D86981266E}"/>
          </ac:spMkLst>
        </pc:spChg>
        <pc:spChg chg="add mod">
          <ac:chgData name="Darby, Max" userId="8bf3c69f-9c82-49ff-b9d6-841e15f4cdd8" providerId="ADAL" clId="{35D93319-240C-4EC0-962D-5A3DE0879BEF}" dt="2023-01-19T09:28:42.440" v="283" actId="1037"/>
          <ac:spMkLst>
            <pc:docMk/>
            <pc:sldMk cId="3102808100" sldId="257"/>
            <ac:spMk id="7" creationId="{A47CDBF1-F07A-252E-0109-1E60A7A289F0}"/>
          </ac:spMkLst>
        </pc:spChg>
        <pc:spChg chg="add mod">
          <ac:chgData name="Darby, Max" userId="8bf3c69f-9c82-49ff-b9d6-841e15f4cdd8" providerId="ADAL" clId="{35D93319-240C-4EC0-962D-5A3DE0879BEF}" dt="2023-01-19T09:28:55.292" v="289" actId="1036"/>
          <ac:spMkLst>
            <pc:docMk/>
            <pc:sldMk cId="3102808100" sldId="257"/>
            <ac:spMk id="8" creationId="{8FEE8D34-086B-86B2-90C8-E2BBA10A873D}"/>
          </ac:spMkLst>
        </pc:spChg>
        <pc:spChg chg="add mod">
          <ac:chgData name="Darby, Max" userId="8bf3c69f-9c82-49ff-b9d6-841e15f4cdd8" providerId="ADAL" clId="{35D93319-240C-4EC0-962D-5A3DE0879BEF}" dt="2023-01-19T09:29:13.326" v="291" actId="1076"/>
          <ac:spMkLst>
            <pc:docMk/>
            <pc:sldMk cId="3102808100" sldId="257"/>
            <ac:spMk id="9" creationId="{999BCD39-CC3D-C996-F055-99C69A456BE7}"/>
          </ac:spMkLst>
        </pc:spChg>
        <pc:spChg chg="add mod">
          <ac:chgData name="Darby, Max" userId="8bf3c69f-9c82-49ff-b9d6-841e15f4cdd8" providerId="ADAL" clId="{35D93319-240C-4EC0-962D-5A3DE0879BEF}" dt="2023-01-19T09:29:44.638" v="299" actId="1036"/>
          <ac:spMkLst>
            <pc:docMk/>
            <pc:sldMk cId="3102808100" sldId="257"/>
            <ac:spMk id="10" creationId="{5A05EA92-F2EB-2F7A-FBE3-01E8544B74AB}"/>
          </ac:spMkLst>
        </pc:spChg>
        <pc:spChg chg="add mod">
          <ac:chgData name="Darby, Max" userId="8bf3c69f-9c82-49ff-b9d6-841e15f4cdd8" providerId="ADAL" clId="{35D93319-240C-4EC0-962D-5A3DE0879BEF}" dt="2023-01-19T09:29:39.093" v="298" actId="1035"/>
          <ac:spMkLst>
            <pc:docMk/>
            <pc:sldMk cId="3102808100" sldId="257"/>
            <ac:spMk id="12" creationId="{7628BADD-C1F2-FE6E-8A7B-82B82AE915D4}"/>
          </ac:spMkLst>
        </pc:spChg>
        <pc:spChg chg="add mod">
          <ac:chgData name="Darby, Max" userId="8bf3c69f-9c82-49ff-b9d6-841e15f4cdd8" providerId="ADAL" clId="{35D93319-240C-4EC0-962D-5A3DE0879BEF}" dt="2023-01-19T09:44:34.531" v="997" actId="1076"/>
          <ac:spMkLst>
            <pc:docMk/>
            <pc:sldMk cId="3102808100" sldId="257"/>
            <ac:spMk id="13" creationId="{ABE82307-5CE0-6AE4-2760-0A7B5720FF8E}"/>
          </ac:spMkLst>
        </pc:spChg>
        <pc:spChg chg="add mod">
          <ac:chgData name="Darby, Max" userId="8bf3c69f-9c82-49ff-b9d6-841e15f4cdd8" providerId="ADAL" clId="{35D93319-240C-4EC0-962D-5A3DE0879BEF}" dt="2023-01-19T09:45:28.075" v="1021" actId="20577"/>
          <ac:spMkLst>
            <pc:docMk/>
            <pc:sldMk cId="3102808100" sldId="257"/>
            <ac:spMk id="14" creationId="{1F5CA68D-AAB9-0EB8-C5A0-28CB28AEDE46}"/>
          </ac:spMkLst>
        </pc:spChg>
        <pc:spChg chg="add mod">
          <ac:chgData name="Darby, Max" userId="8bf3c69f-9c82-49ff-b9d6-841e15f4cdd8" providerId="ADAL" clId="{35D93319-240C-4EC0-962D-5A3DE0879BEF}" dt="2023-01-19T09:46:12.924" v="1063" actId="1076"/>
          <ac:spMkLst>
            <pc:docMk/>
            <pc:sldMk cId="3102808100" sldId="257"/>
            <ac:spMk id="15" creationId="{101C3B9D-410E-DF20-1353-1A1618AE8417}"/>
          </ac:spMkLst>
        </pc:spChg>
        <pc:picChg chg="add mod">
          <ac:chgData name="Darby, Max" userId="8bf3c69f-9c82-49ff-b9d6-841e15f4cdd8" providerId="ADAL" clId="{35D93319-240C-4EC0-962D-5A3DE0879BEF}" dt="2023-01-19T09:28:46.691" v="286" actId="1076"/>
          <ac:picMkLst>
            <pc:docMk/>
            <pc:sldMk cId="3102808100" sldId="257"/>
            <ac:picMk id="5" creationId="{596327A3-B50E-8AB7-3690-3C695D5E14F4}"/>
          </ac:picMkLst>
        </pc:picChg>
      </pc:sldChg>
      <pc:sldChg chg="modSp new mod">
        <pc:chgData name="Darby, Max" userId="8bf3c69f-9c82-49ff-b9d6-841e15f4cdd8" providerId="ADAL" clId="{35D93319-240C-4EC0-962D-5A3DE0879BEF}" dt="2023-01-19T08:34:38.997" v="222" actId="14100"/>
        <pc:sldMkLst>
          <pc:docMk/>
          <pc:sldMk cId="2354336741" sldId="269"/>
        </pc:sldMkLst>
        <pc:spChg chg="mod">
          <ac:chgData name="Darby, Max" userId="8bf3c69f-9c82-49ff-b9d6-841e15f4cdd8" providerId="ADAL" clId="{35D93319-240C-4EC0-962D-5A3DE0879BEF}" dt="2023-01-19T08:24:29.605" v="26" actId="20577"/>
          <ac:spMkLst>
            <pc:docMk/>
            <pc:sldMk cId="2354336741" sldId="269"/>
            <ac:spMk id="2" creationId="{102695DA-C5AF-1611-4D34-1AC73A691DEC}"/>
          </ac:spMkLst>
        </pc:spChg>
        <pc:spChg chg="mod">
          <ac:chgData name="Darby, Max" userId="8bf3c69f-9c82-49ff-b9d6-841e15f4cdd8" providerId="ADAL" clId="{35D93319-240C-4EC0-962D-5A3DE0879BEF}" dt="2023-01-19T08:34:38.997" v="222" actId="14100"/>
          <ac:spMkLst>
            <pc:docMk/>
            <pc:sldMk cId="2354336741" sldId="269"/>
            <ac:spMk id="3" creationId="{B9A8FE6D-DE7B-A36D-D51E-4CEEF1C87D28}"/>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g"/><Relationship Id="rId1" Type="http://schemas.openxmlformats.org/officeDocument/2006/relationships/image" Target="../media/image61.jpg"/><Relationship Id="rId4" Type="http://schemas.openxmlformats.org/officeDocument/2006/relationships/image" Target="../media/image64.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g"/><Relationship Id="rId1" Type="http://schemas.openxmlformats.org/officeDocument/2006/relationships/image" Target="../media/image61.jpg"/><Relationship Id="rId4" Type="http://schemas.openxmlformats.org/officeDocument/2006/relationships/image" Target="../media/image64.jpe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D9A007-A898-4F45-973B-F3501C2DE047}" type="doc">
      <dgm:prSet loTypeId="urn:microsoft.com/office/officeart/2005/8/layout/vList4" loCatId="list" qsTypeId="urn:microsoft.com/office/officeart/2005/8/quickstyle/simple1" qsCatId="simple" csTypeId="urn:microsoft.com/office/officeart/2005/8/colors/colorful5" csCatId="colorful" phldr="1"/>
      <dgm:spPr/>
      <dgm:t>
        <a:bodyPr/>
        <a:lstStyle/>
        <a:p>
          <a:endParaRPr lang="en-IE"/>
        </a:p>
      </dgm:t>
    </dgm:pt>
    <dgm:pt modelId="{A344D942-60D2-449B-AE6A-46D51EFCD076}">
      <dgm:prSet phldrT="[Text]"/>
      <dgm:spPr/>
      <dgm:t>
        <a:bodyPr/>
        <a:lstStyle/>
        <a:p>
          <a:r>
            <a:rPr lang="en-IE" dirty="0"/>
            <a:t>BI / Data Analyst</a:t>
          </a:r>
        </a:p>
      </dgm:t>
    </dgm:pt>
    <dgm:pt modelId="{124D87B0-95AD-4BC8-B97C-ACE9D65011EA}" type="parTrans" cxnId="{D3596F98-F31A-4F4B-87F1-00882FA5FA2E}">
      <dgm:prSet/>
      <dgm:spPr/>
      <dgm:t>
        <a:bodyPr/>
        <a:lstStyle/>
        <a:p>
          <a:endParaRPr lang="en-IE"/>
        </a:p>
      </dgm:t>
    </dgm:pt>
    <dgm:pt modelId="{4C8CDD55-F83A-497C-A8BF-4F1EE4A389E7}" type="sibTrans" cxnId="{D3596F98-F31A-4F4B-87F1-00882FA5FA2E}">
      <dgm:prSet/>
      <dgm:spPr/>
      <dgm:t>
        <a:bodyPr/>
        <a:lstStyle/>
        <a:p>
          <a:endParaRPr lang="en-IE"/>
        </a:p>
      </dgm:t>
    </dgm:pt>
    <dgm:pt modelId="{AFD76B99-7791-48D6-9620-96C149B28666}">
      <dgm:prSet phldrT="[Text]"/>
      <dgm:spPr/>
      <dgm:t>
        <a:bodyPr/>
        <a:lstStyle/>
        <a:p>
          <a:r>
            <a:rPr lang="en-IE" dirty="0"/>
            <a:t>Build reports</a:t>
          </a:r>
        </a:p>
      </dgm:t>
    </dgm:pt>
    <dgm:pt modelId="{4070F46C-4A72-482E-ACB1-FA7AE37A21E1}" type="parTrans" cxnId="{DB9D1CB0-74B5-41D9-BDC4-5037EFF624C2}">
      <dgm:prSet/>
      <dgm:spPr/>
      <dgm:t>
        <a:bodyPr/>
        <a:lstStyle/>
        <a:p>
          <a:endParaRPr lang="en-IE"/>
        </a:p>
      </dgm:t>
    </dgm:pt>
    <dgm:pt modelId="{8D45B338-F704-4F5E-BBDC-93C8DEA5E6AB}" type="sibTrans" cxnId="{DB9D1CB0-74B5-41D9-BDC4-5037EFF624C2}">
      <dgm:prSet/>
      <dgm:spPr/>
      <dgm:t>
        <a:bodyPr/>
        <a:lstStyle/>
        <a:p>
          <a:endParaRPr lang="en-IE"/>
        </a:p>
      </dgm:t>
    </dgm:pt>
    <dgm:pt modelId="{9C7B6956-7BA4-4E73-B2E2-A82C6AB6D202}">
      <dgm:prSet phldrT="[Text]"/>
      <dgm:spPr/>
      <dgm:t>
        <a:bodyPr/>
        <a:lstStyle/>
        <a:p>
          <a:r>
            <a:rPr lang="en-IE" dirty="0"/>
            <a:t>Answers analytical questions from the business</a:t>
          </a:r>
        </a:p>
      </dgm:t>
    </dgm:pt>
    <dgm:pt modelId="{E539932E-099F-4E82-BB60-77699B705B5F}" type="parTrans" cxnId="{CE650824-C786-4B14-8810-B33AF2669EEB}">
      <dgm:prSet/>
      <dgm:spPr/>
      <dgm:t>
        <a:bodyPr/>
        <a:lstStyle/>
        <a:p>
          <a:endParaRPr lang="en-IE"/>
        </a:p>
      </dgm:t>
    </dgm:pt>
    <dgm:pt modelId="{3361E487-8E78-4E57-96E1-10EEFBC041F7}" type="sibTrans" cxnId="{CE650824-C786-4B14-8810-B33AF2669EEB}">
      <dgm:prSet/>
      <dgm:spPr/>
      <dgm:t>
        <a:bodyPr/>
        <a:lstStyle/>
        <a:p>
          <a:endParaRPr lang="en-IE"/>
        </a:p>
      </dgm:t>
    </dgm:pt>
    <dgm:pt modelId="{EA3AA554-4D82-4DEE-B1D3-2C293774939F}">
      <dgm:prSet phldrT="[Text]"/>
      <dgm:spPr/>
      <dgm:t>
        <a:bodyPr/>
        <a:lstStyle/>
        <a:p>
          <a:r>
            <a:rPr lang="en-IE" dirty="0"/>
            <a:t>Data Scientist</a:t>
          </a:r>
        </a:p>
      </dgm:t>
    </dgm:pt>
    <dgm:pt modelId="{657158F3-1AA2-47C6-B9FF-C5B24D3CBDAB}" type="parTrans" cxnId="{31A0D5FD-8B0B-4DA5-822A-175DCD6992D6}">
      <dgm:prSet/>
      <dgm:spPr/>
      <dgm:t>
        <a:bodyPr/>
        <a:lstStyle/>
        <a:p>
          <a:endParaRPr lang="en-IE"/>
        </a:p>
      </dgm:t>
    </dgm:pt>
    <dgm:pt modelId="{53A2A4B1-948F-404C-9007-4DB23947457F}" type="sibTrans" cxnId="{31A0D5FD-8B0B-4DA5-822A-175DCD6992D6}">
      <dgm:prSet/>
      <dgm:spPr/>
      <dgm:t>
        <a:bodyPr/>
        <a:lstStyle/>
        <a:p>
          <a:endParaRPr lang="en-IE"/>
        </a:p>
      </dgm:t>
    </dgm:pt>
    <dgm:pt modelId="{ABDDEF80-469D-4819-8F69-564FD4F2C6B8}">
      <dgm:prSet phldrT="[Text]"/>
      <dgm:spPr/>
      <dgm:t>
        <a:bodyPr/>
        <a:lstStyle/>
        <a:p>
          <a:r>
            <a:rPr lang="en-IE" dirty="0"/>
            <a:t>Builds models</a:t>
          </a:r>
        </a:p>
      </dgm:t>
    </dgm:pt>
    <dgm:pt modelId="{C8126F07-1268-4EFF-89C4-27441EC584E4}" type="parTrans" cxnId="{D3EA7C65-E1D5-4808-9475-D229B49128B7}">
      <dgm:prSet/>
      <dgm:spPr/>
      <dgm:t>
        <a:bodyPr/>
        <a:lstStyle/>
        <a:p>
          <a:endParaRPr lang="en-IE"/>
        </a:p>
      </dgm:t>
    </dgm:pt>
    <dgm:pt modelId="{EFAD9FC7-F555-4866-A016-F73E0BD79686}" type="sibTrans" cxnId="{D3EA7C65-E1D5-4808-9475-D229B49128B7}">
      <dgm:prSet/>
      <dgm:spPr/>
      <dgm:t>
        <a:bodyPr/>
        <a:lstStyle/>
        <a:p>
          <a:endParaRPr lang="en-IE"/>
        </a:p>
      </dgm:t>
    </dgm:pt>
    <dgm:pt modelId="{CA6F4BD8-5E61-45C9-B2CA-ED6ED4CAC780}">
      <dgm:prSet phldrT="[Text]"/>
      <dgm:spPr/>
      <dgm:t>
        <a:bodyPr/>
        <a:lstStyle/>
        <a:p>
          <a:r>
            <a:rPr lang="en-IE" dirty="0"/>
            <a:t>Experiments with business processes &amp; optimises</a:t>
          </a:r>
        </a:p>
      </dgm:t>
    </dgm:pt>
    <dgm:pt modelId="{EEB603DD-488A-4FA9-AA53-1E392C98EA00}" type="parTrans" cxnId="{A1319F9A-30AA-47A6-AE10-63B41B05A26C}">
      <dgm:prSet/>
      <dgm:spPr/>
      <dgm:t>
        <a:bodyPr/>
        <a:lstStyle/>
        <a:p>
          <a:endParaRPr lang="en-IE"/>
        </a:p>
      </dgm:t>
    </dgm:pt>
    <dgm:pt modelId="{E87BA714-9B78-4ED3-B524-425EA60DC7AD}" type="sibTrans" cxnId="{A1319F9A-30AA-47A6-AE10-63B41B05A26C}">
      <dgm:prSet/>
      <dgm:spPr/>
      <dgm:t>
        <a:bodyPr/>
        <a:lstStyle/>
        <a:p>
          <a:endParaRPr lang="en-IE"/>
        </a:p>
      </dgm:t>
    </dgm:pt>
    <dgm:pt modelId="{358433C5-9C5D-4D24-A6F5-E9F416386E37}">
      <dgm:prSet phldrT="[Text]"/>
      <dgm:spPr/>
      <dgm:t>
        <a:bodyPr/>
        <a:lstStyle/>
        <a:p>
          <a:r>
            <a:rPr lang="en-IE" dirty="0"/>
            <a:t>Data Engineer</a:t>
          </a:r>
        </a:p>
      </dgm:t>
    </dgm:pt>
    <dgm:pt modelId="{541D18CF-2384-40BB-9C1F-6935C14E9C90}" type="parTrans" cxnId="{07D6252A-DDAD-4D9F-8AA0-9F7B3F21ABF7}">
      <dgm:prSet/>
      <dgm:spPr/>
      <dgm:t>
        <a:bodyPr/>
        <a:lstStyle/>
        <a:p>
          <a:endParaRPr lang="en-IE"/>
        </a:p>
      </dgm:t>
    </dgm:pt>
    <dgm:pt modelId="{277BD473-062F-411E-A3CA-05D8347E9175}" type="sibTrans" cxnId="{07D6252A-DDAD-4D9F-8AA0-9F7B3F21ABF7}">
      <dgm:prSet/>
      <dgm:spPr/>
      <dgm:t>
        <a:bodyPr/>
        <a:lstStyle/>
        <a:p>
          <a:endParaRPr lang="en-IE"/>
        </a:p>
      </dgm:t>
    </dgm:pt>
    <dgm:pt modelId="{0E98CF84-7559-4CF5-ADF1-9A72B7571FAF}">
      <dgm:prSet phldrT="[Text]"/>
      <dgm:spPr/>
      <dgm:t>
        <a:bodyPr/>
        <a:lstStyle/>
        <a:p>
          <a:r>
            <a:rPr lang="en-IE" dirty="0"/>
            <a:t>Build systems that collect &amp; store data</a:t>
          </a:r>
        </a:p>
      </dgm:t>
    </dgm:pt>
    <dgm:pt modelId="{7515204F-EA38-47A2-9F97-EA132B79421E}" type="parTrans" cxnId="{AD89D2D5-5E00-4B4F-9A3D-A13D07D834C0}">
      <dgm:prSet/>
      <dgm:spPr/>
      <dgm:t>
        <a:bodyPr/>
        <a:lstStyle/>
        <a:p>
          <a:endParaRPr lang="en-IE"/>
        </a:p>
      </dgm:t>
    </dgm:pt>
    <dgm:pt modelId="{C6A4025F-C92B-450E-8D5F-09A535ED1110}" type="sibTrans" cxnId="{AD89D2D5-5E00-4B4F-9A3D-A13D07D834C0}">
      <dgm:prSet/>
      <dgm:spPr/>
      <dgm:t>
        <a:bodyPr/>
        <a:lstStyle/>
        <a:p>
          <a:endParaRPr lang="en-IE"/>
        </a:p>
      </dgm:t>
    </dgm:pt>
    <dgm:pt modelId="{F8F8D42B-827C-461D-93EE-995BF5CC9243}">
      <dgm:prSet phldrT="[Text]"/>
      <dgm:spPr/>
      <dgm:t>
        <a:bodyPr/>
        <a:lstStyle/>
        <a:p>
          <a:r>
            <a:rPr lang="en-IE" dirty="0"/>
            <a:t>Build infrastructure around ML/AI models built by DS</a:t>
          </a:r>
        </a:p>
      </dgm:t>
    </dgm:pt>
    <dgm:pt modelId="{459FAFEE-B874-45FC-8A6D-0B2FD6199638}" type="parTrans" cxnId="{0FD0BFA0-4DEB-44ED-BA22-94D745B3CF0F}">
      <dgm:prSet/>
      <dgm:spPr/>
      <dgm:t>
        <a:bodyPr/>
        <a:lstStyle/>
        <a:p>
          <a:endParaRPr lang="en-IE"/>
        </a:p>
      </dgm:t>
    </dgm:pt>
    <dgm:pt modelId="{9784EF4F-99CA-4E27-9AB9-C790B10589A8}" type="sibTrans" cxnId="{0FD0BFA0-4DEB-44ED-BA22-94D745B3CF0F}">
      <dgm:prSet/>
      <dgm:spPr/>
      <dgm:t>
        <a:bodyPr/>
        <a:lstStyle/>
        <a:p>
          <a:endParaRPr lang="en-IE"/>
        </a:p>
      </dgm:t>
    </dgm:pt>
    <dgm:pt modelId="{08B09177-0CEC-4E51-B512-9D9C5479D9C2}">
      <dgm:prSet phldrT="[Text]"/>
      <dgm:spPr/>
      <dgm:t>
        <a:bodyPr/>
        <a:lstStyle/>
        <a:p>
          <a:r>
            <a:rPr lang="en-IE" dirty="0"/>
            <a:t>Data (Cloud) Architect</a:t>
          </a:r>
        </a:p>
      </dgm:t>
    </dgm:pt>
    <dgm:pt modelId="{F02A7807-1D2F-4274-A908-BF68B6100475}" type="parTrans" cxnId="{E7F0AA13-E3AE-4EFA-B6EF-78A15099F571}">
      <dgm:prSet/>
      <dgm:spPr/>
      <dgm:t>
        <a:bodyPr/>
        <a:lstStyle/>
        <a:p>
          <a:endParaRPr lang="en-IE"/>
        </a:p>
      </dgm:t>
    </dgm:pt>
    <dgm:pt modelId="{AD858FCA-29F0-494C-98FA-3D385CC9CA1E}" type="sibTrans" cxnId="{E7F0AA13-E3AE-4EFA-B6EF-78A15099F571}">
      <dgm:prSet/>
      <dgm:spPr/>
      <dgm:t>
        <a:bodyPr/>
        <a:lstStyle/>
        <a:p>
          <a:endParaRPr lang="en-IE"/>
        </a:p>
      </dgm:t>
    </dgm:pt>
    <dgm:pt modelId="{5CE2AA74-D19A-42B0-BDE4-604A07ACBCE7}">
      <dgm:prSet/>
      <dgm:spPr/>
      <dgm:t>
        <a:bodyPr/>
        <a:lstStyle/>
        <a:p>
          <a:r>
            <a:rPr lang="en-IE" b="0" i="0" dirty="0"/>
            <a:t>Defines the policies, procedures, models and technologies to be used in collecting, organizing, storing and accessing data</a:t>
          </a:r>
          <a:endParaRPr lang="en-IE" b="0" dirty="0"/>
        </a:p>
      </dgm:t>
    </dgm:pt>
    <dgm:pt modelId="{FBCAEBC3-B87A-4F2C-878E-40ED7E2581CA}" type="sibTrans" cxnId="{4ACA6457-106A-44E4-BE99-C4DA66603036}">
      <dgm:prSet/>
      <dgm:spPr/>
      <dgm:t>
        <a:bodyPr/>
        <a:lstStyle/>
        <a:p>
          <a:endParaRPr lang="en-IE"/>
        </a:p>
      </dgm:t>
    </dgm:pt>
    <dgm:pt modelId="{D134FBF7-44F8-47BA-A09C-0F8655A01293}" type="parTrans" cxnId="{4ACA6457-106A-44E4-BE99-C4DA66603036}">
      <dgm:prSet/>
      <dgm:spPr/>
      <dgm:t>
        <a:bodyPr/>
        <a:lstStyle/>
        <a:p>
          <a:endParaRPr lang="en-IE"/>
        </a:p>
      </dgm:t>
    </dgm:pt>
    <dgm:pt modelId="{16BB16A2-4624-41D3-9B05-0F4C5062D6A1}" type="pres">
      <dgm:prSet presAssocID="{2CD9A007-A898-4F45-973B-F3501C2DE047}" presName="linear" presStyleCnt="0">
        <dgm:presLayoutVars>
          <dgm:dir/>
          <dgm:resizeHandles val="exact"/>
        </dgm:presLayoutVars>
      </dgm:prSet>
      <dgm:spPr/>
    </dgm:pt>
    <dgm:pt modelId="{15E5C2F6-DD0D-4A12-A908-6B0DE61D8C5F}" type="pres">
      <dgm:prSet presAssocID="{A344D942-60D2-449B-AE6A-46D51EFCD076}" presName="comp" presStyleCnt="0"/>
      <dgm:spPr/>
    </dgm:pt>
    <dgm:pt modelId="{956F5266-8FB0-4CC6-ABF5-0EEE15435086}" type="pres">
      <dgm:prSet presAssocID="{A344D942-60D2-449B-AE6A-46D51EFCD076}" presName="box" presStyleLbl="node1" presStyleIdx="0" presStyleCnt="4"/>
      <dgm:spPr/>
    </dgm:pt>
    <dgm:pt modelId="{95F9F7F1-04F8-49FE-84D7-1F7E29D3294C}" type="pres">
      <dgm:prSet presAssocID="{A344D942-60D2-449B-AE6A-46D51EFCD076}" presName="img" presStyleLbl="fgImgPlace1" presStyleIdx="0" presStyleCnt="4"/>
      <dgm:spPr>
        <a:blipFill>
          <a:blip xmlns:r="http://schemas.openxmlformats.org/officeDocument/2006/relationships" r:embed="rId1"/>
          <a:srcRect/>
          <a:stretch>
            <a:fillRect l="-5000" r="-5000"/>
          </a:stretch>
        </a:blipFill>
      </dgm:spPr>
      <dgm:extLst>
        <a:ext uri="{E40237B7-FDA0-4F09-8148-C483321AD2D9}">
          <dgm14:cNvPr xmlns:dgm14="http://schemas.microsoft.com/office/drawing/2010/diagram" id="0" name="" descr="Digital financial graph"/>
        </a:ext>
      </dgm:extLst>
    </dgm:pt>
    <dgm:pt modelId="{F294A65D-B60D-4316-A8B3-618DD58C2E47}" type="pres">
      <dgm:prSet presAssocID="{A344D942-60D2-449B-AE6A-46D51EFCD076}" presName="text" presStyleLbl="node1" presStyleIdx="0" presStyleCnt="4">
        <dgm:presLayoutVars>
          <dgm:bulletEnabled val="1"/>
        </dgm:presLayoutVars>
      </dgm:prSet>
      <dgm:spPr/>
    </dgm:pt>
    <dgm:pt modelId="{122DD4F7-935A-4756-A95E-A8E1BFF5A87D}" type="pres">
      <dgm:prSet presAssocID="{4C8CDD55-F83A-497C-A8BF-4F1EE4A389E7}" presName="spacer" presStyleCnt="0"/>
      <dgm:spPr/>
    </dgm:pt>
    <dgm:pt modelId="{8BFA8BD5-544F-41C8-A263-F35E4A6F9941}" type="pres">
      <dgm:prSet presAssocID="{EA3AA554-4D82-4DEE-B1D3-2C293774939F}" presName="comp" presStyleCnt="0"/>
      <dgm:spPr/>
    </dgm:pt>
    <dgm:pt modelId="{284C93A5-B184-4295-B573-FB55701C42EA}" type="pres">
      <dgm:prSet presAssocID="{EA3AA554-4D82-4DEE-B1D3-2C293774939F}" presName="box" presStyleLbl="node1" presStyleIdx="1" presStyleCnt="4"/>
      <dgm:spPr/>
    </dgm:pt>
    <dgm:pt modelId="{0E79BA7C-FB5D-4B5D-A7D6-E6D5430482F7}" type="pres">
      <dgm:prSet presAssocID="{EA3AA554-4D82-4DEE-B1D3-2C293774939F}" presName="img"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DNA illustration"/>
        </a:ext>
      </dgm:extLst>
    </dgm:pt>
    <dgm:pt modelId="{E2B3E2D3-64D2-4EEE-841A-D9E195CD9EFE}" type="pres">
      <dgm:prSet presAssocID="{EA3AA554-4D82-4DEE-B1D3-2C293774939F}" presName="text" presStyleLbl="node1" presStyleIdx="1" presStyleCnt="4">
        <dgm:presLayoutVars>
          <dgm:bulletEnabled val="1"/>
        </dgm:presLayoutVars>
      </dgm:prSet>
      <dgm:spPr/>
    </dgm:pt>
    <dgm:pt modelId="{2C533860-103D-4BBB-9EFA-8D8CAD143872}" type="pres">
      <dgm:prSet presAssocID="{53A2A4B1-948F-404C-9007-4DB23947457F}" presName="spacer" presStyleCnt="0"/>
      <dgm:spPr/>
    </dgm:pt>
    <dgm:pt modelId="{B03C390B-E0F1-4F92-A2AF-BAC0798FC50C}" type="pres">
      <dgm:prSet presAssocID="{358433C5-9C5D-4D24-A6F5-E9F416386E37}" presName="comp" presStyleCnt="0"/>
      <dgm:spPr/>
    </dgm:pt>
    <dgm:pt modelId="{057C22D1-B205-4CC8-B7A1-D5D2E7B7E61A}" type="pres">
      <dgm:prSet presAssocID="{358433C5-9C5D-4D24-A6F5-E9F416386E37}" presName="box" presStyleLbl="node1" presStyleIdx="2" presStyleCnt="4"/>
      <dgm:spPr/>
    </dgm:pt>
    <dgm:pt modelId="{07B6A91B-B123-46EB-B018-F549CF6F4349}" type="pres">
      <dgm:prSet presAssocID="{358433C5-9C5D-4D24-A6F5-E9F416386E37}" presName="img"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t="-4000" b="-4000"/>
          </a:stretch>
        </a:blipFill>
      </dgm:spPr>
      <dgm:extLst>
        <a:ext uri="{E40237B7-FDA0-4F09-8148-C483321AD2D9}">
          <dgm14:cNvPr xmlns:dgm14="http://schemas.microsoft.com/office/drawing/2010/diagram" id="0" name="" descr="Stack of machine gears focusing on one gear"/>
        </a:ext>
      </dgm:extLst>
    </dgm:pt>
    <dgm:pt modelId="{BA2E9606-1F09-4046-BAF8-C53A4CF16E89}" type="pres">
      <dgm:prSet presAssocID="{358433C5-9C5D-4D24-A6F5-E9F416386E37}" presName="text" presStyleLbl="node1" presStyleIdx="2" presStyleCnt="4">
        <dgm:presLayoutVars>
          <dgm:bulletEnabled val="1"/>
        </dgm:presLayoutVars>
      </dgm:prSet>
      <dgm:spPr/>
    </dgm:pt>
    <dgm:pt modelId="{18186398-F329-4916-9AF6-CA7467E969FC}" type="pres">
      <dgm:prSet presAssocID="{277BD473-062F-411E-A3CA-05D8347E9175}" presName="spacer" presStyleCnt="0"/>
      <dgm:spPr/>
    </dgm:pt>
    <dgm:pt modelId="{EB08E1AC-21F7-42DD-970F-7EE76F0D6DD8}" type="pres">
      <dgm:prSet presAssocID="{08B09177-0CEC-4E51-B512-9D9C5479D9C2}" presName="comp" presStyleCnt="0"/>
      <dgm:spPr/>
    </dgm:pt>
    <dgm:pt modelId="{17312BCB-4F0F-4839-A71D-BC12B7994386}" type="pres">
      <dgm:prSet presAssocID="{08B09177-0CEC-4E51-B512-9D9C5479D9C2}" presName="box" presStyleLbl="node1" presStyleIdx="3" presStyleCnt="4"/>
      <dgm:spPr/>
    </dgm:pt>
    <dgm:pt modelId="{4E002C4E-BEC7-4312-9404-464E207F76D3}" type="pres">
      <dgm:prSet presAssocID="{08B09177-0CEC-4E51-B512-9D9C5479D9C2}" presName="img"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t="-4000" b="-4000"/>
          </a:stretch>
        </a:blipFill>
      </dgm:spPr>
      <dgm:extLst>
        <a:ext uri="{E40237B7-FDA0-4F09-8148-C483321AD2D9}">
          <dgm14:cNvPr xmlns:dgm14="http://schemas.microsoft.com/office/drawing/2010/diagram" id="0" name="" descr="Architects working on a blueprint"/>
        </a:ext>
      </dgm:extLst>
    </dgm:pt>
    <dgm:pt modelId="{984A45AA-4E9A-427F-8958-BBB15C24A4FA}" type="pres">
      <dgm:prSet presAssocID="{08B09177-0CEC-4E51-B512-9D9C5479D9C2}" presName="text" presStyleLbl="node1" presStyleIdx="3" presStyleCnt="4">
        <dgm:presLayoutVars>
          <dgm:bulletEnabled val="1"/>
        </dgm:presLayoutVars>
      </dgm:prSet>
      <dgm:spPr/>
    </dgm:pt>
  </dgm:ptLst>
  <dgm:cxnLst>
    <dgm:cxn modelId="{EF9C1B02-1CC8-4040-BB74-509F3439A905}" type="presOf" srcId="{0E98CF84-7559-4CF5-ADF1-9A72B7571FAF}" destId="{BA2E9606-1F09-4046-BAF8-C53A4CF16E89}" srcOrd="1" destOrd="1" presId="urn:microsoft.com/office/officeart/2005/8/layout/vList4"/>
    <dgm:cxn modelId="{0C583B07-2F39-40FA-BE8A-BDB797B31B40}" type="presOf" srcId="{5CE2AA74-D19A-42B0-BDE4-604A07ACBCE7}" destId="{17312BCB-4F0F-4839-A71D-BC12B7994386}" srcOrd="0" destOrd="1" presId="urn:microsoft.com/office/officeart/2005/8/layout/vList4"/>
    <dgm:cxn modelId="{8677B30B-34BB-4DBE-9185-7DD154A33AB0}" type="presOf" srcId="{5CE2AA74-D19A-42B0-BDE4-604A07ACBCE7}" destId="{984A45AA-4E9A-427F-8958-BBB15C24A4FA}" srcOrd="1" destOrd="1" presId="urn:microsoft.com/office/officeart/2005/8/layout/vList4"/>
    <dgm:cxn modelId="{22DBE50E-B5DB-4FA0-A026-3ED1E667CED6}" type="presOf" srcId="{CA6F4BD8-5E61-45C9-B2CA-ED6ED4CAC780}" destId="{E2B3E2D3-64D2-4EEE-841A-D9E195CD9EFE}" srcOrd="1" destOrd="2" presId="urn:microsoft.com/office/officeart/2005/8/layout/vList4"/>
    <dgm:cxn modelId="{E7F0AA13-E3AE-4EFA-B6EF-78A15099F571}" srcId="{2CD9A007-A898-4F45-973B-F3501C2DE047}" destId="{08B09177-0CEC-4E51-B512-9D9C5479D9C2}" srcOrd="3" destOrd="0" parTransId="{F02A7807-1D2F-4274-A908-BF68B6100475}" sibTransId="{AD858FCA-29F0-494C-98FA-3D385CC9CA1E}"/>
    <dgm:cxn modelId="{28B01B15-3981-48DA-90D6-81BEA7FE55DA}" type="presOf" srcId="{358433C5-9C5D-4D24-A6F5-E9F416386E37}" destId="{057C22D1-B205-4CC8-B7A1-D5D2E7B7E61A}" srcOrd="0" destOrd="0" presId="urn:microsoft.com/office/officeart/2005/8/layout/vList4"/>
    <dgm:cxn modelId="{CE650824-C786-4B14-8810-B33AF2669EEB}" srcId="{A344D942-60D2-449B-AE6A-46D51EFCD076}" destId="{9C7B6956-7BA4-4E73-B2E2-A82C6AB6D202}" srcOrd="1" destOrd="0" parTransId="{E539932E-099F-4E82-BB60-77699B705B5F}" sibTransId="{3361E487-8E78-4E57-96E1-10EEFBC041F7}"/>
    <dgm:cxn modelId="{07D6252A-DDAD-4D9F-8AA0-9F7B3F21ABF7}" srcId="{2CD9A007-A898-4F45-973B-F3501C2DE047}" destId="{358433C5-9C5D-4D24-A6F5-E9F416386E37}" srcOrd="2" destOrd="0" parTransId="{541D18CF-2384-40BB-9C1F-6935C14E9C90}" sibTransId="{277BD473-062F-411E-A3CA-05D8347E9175}"/>
    <dgm:cxn modelId="{A27D5136-9792-4CC4-8631-76A0EEE9F2D7}" type="presOf" srcId="{08B09177-0CEC-4E51-B512-9D9C5479D9C2}" destId="{17312BCB-4F0F-4839-A71D-BC12B7994386}" srcOrd="0" destOrd="0" presId="urn:microsoft.com/office/officeart/2005/8/layout/vList4"/>
    <dgm:cxn modelId="{56D6163A-CDE3-4571-87D2-4BC8D55B97A6}" type="presOf" srcId="{A344D942-60D2-449B-AE6A-46D51EFCD076}" destId="{F294A65D-B60D-4316-A8B3-618DD58C2E47}" srcOrd="1" destOrd="0" presId="urn:microsoft.com/office/officeart/2005/8/layout/vList4"/>
    <dgm:cxn modelId="{9BFB8F5B-FF51-4AA1-B6A6-F02937F71B8F}" type="presOf" srcId="{EA3AA554-4D82-4DEE-B1D3-2C293774939F}" destId="{284C93A5-B184-4295-B573-FB55701C42EA}" srcOrd="0" destOrd="0" presId="urn:microsoft.com/office/officeart/2005/8/layout/vList4"/>
    <dgm:cxn modelId="{72785765-BE88-40A3-801B-5066918A4F30}" type="presOf" srcId="{EA3AA554-4D82-4DEE-B1D3-2C293774939F}" destId="{E2B3E2D3-64D2-4EEE-841A-D9E195CD9EFE}" srcOrd="1" destOrd="0" presId="urn:microsoft.com/office/officeart/2005/8/layout/vList4"/>
    <dgm:cxn modelId="{D3EA7C65-E1D5-4808-9475-D229B49128B7}" srcId="{EA3AA554-4D82-4DEE-B1D3-2C293774939F}" destId="{ABDDEF80-469D-4819-8F69-564FD4F2C6B8}" srcOrd="0" destOrd="0" parTransId="{C8126F07-1268-4EFF-89C4-27441EC584E4}" sibTransId="{EFAD9FC7-F555-4866-A016-F73E0BD79686}"/>
    <dgm:cxn modelId="{4ACA6457-106A-44E4-BE99-C4DA66603036}" srcId="{08B09177-0CEC-4E51-B512-9D9C5479D9C2}" destId="{5CE2AA74-D19A-42B0-BDE4-604A07ACBCE7}" srcOrd="0" destOrd="0" parTransId="{D134FBF7-44F8-47BA-A09C-0F8655A01293}" sibTransId="{FBCAEBC3-B87A-4F2C-878E-40ED7E2581CA}"/>
    <dgm:cxn modelId="{D7127C93-4587-460F-A3AD-ADCF93496B12}" type="presOf" srcId="{A344D942-60D2-449B-AE6A-46D51EFCD076}" destId="{956F5266-8FB0-4CC6-ABF5-0EEE15435086}" srcOrd="0" destOrd="0" presId="urn:microsoft.com/office/officeart/2005/8/layout/vList4"/>
    <dgm:cxn modelId="{D3596F98-F31A-4F4B-87F1-00882FA5FA2E}" srcId="{2CD9A007-A898-4F45-973B-F3501C2DE047}" destId="{A344D942-60D2-449B-AE6A-46D51EFCD076}" srcOrd="0" destOrd="0" parTransId="{124D87B0-95AD-4BC8-B97C-ACE9D65011EA}" sibTransId="{4C8CDD55-F83A-497C-A8BF-4F1EE4A389E7}"/>
    <dgm:cxn modelId="{A1319F9A-30AA-47A6-AE10-63B41B05A26C}" srcId="{EA3AA554-4D82-4DEE-B1D3-2C293774939F}" destId="{CA6F4BD8-5E61-45C9-B2CA-ED6ED4CAC780}" srcOrd="1" destOrd="0" parTransId="{EEB603DD-488A-4FA9-AA53-1E392C98EA00}" sibTransId="{E87BA714-9B78-4ED3-B524-425EA60DC7AD}"/>
    <dgm:cxn modelId="{0FD0BFA0-4DEB-44ED-BA22-94D745B3CF0F}" srcId="{358433C5-9C5D-4D24-A6F5-E9F416386E37}" destId="{F8F8D42B-827C-461D-93EE-995BF5CC9243}" srcOrd="1" destOrd="0" parTransId="{459FAFEE-B874-45FC-8A6D-0B2FD6199638}" sibTransId="{9784EF4F-99CA-4E27-9AB9-C790B10589A8}"/>
    <dgm:cxn modelId="{4890EEA3-1240-42B4-9883-BED6B2D6485E}" type="presOf" srcId="{ABDDEF80-469D-4819-8F69-564FD4F2C6B8}" destId="{E2B3E2D3-64D2-4EEE-841A-D9E195CD9EFE}" srcOrd="1" destOrd="1" presId="urn:microsoft.com/office/officeart/2005/8/layout/vList4"/>
    <dgm:cxn modelId="{DB9D1CB0-74B5-41D9-BDC4-5037EFF624C2}" srcId="{A344D942-60D2-449B-AE6A-46D51EFCD076}" destId="{AFD76B99-7791-48D6-9620-96C149B28666}" srcOrd="0" destOrd="0" parTransId="{4070F46C-4A72-482E-ACB1-FA7AE37A21E1}" sibTransId="{8D45B338-F704-4F5E-BBDC-93C8DEA5E6AB}"/>
    <dgm:cxn modelId="{7904D5B3-15B8-4529-976F-6883AAAF68F9}" type="presOf" srcId="{358433C5-9C5D-4D24-A6F5-E9F416386E37}" destId="{BA2E9606-1F09-4046-BAF8-C53A4CF16E89}" srcOrd="1" destOrd="0" presId="urn:microsoft.com/office/officeart/2005/8/layout/vList4"/>
    <dgm:cxn modelId="{DFB29CB8-2ECA-4284-BE20-5B98F3A5380E}" type="presOf" srcId="{9C7B6956-7BA4-4E73-B2E2-A82C6AB6D202}" destId="{956F5266-8FB0-4CC6-ABF5-0EEE15435086}" srcOrd="0" destOrd="2" presId="urn:microsoft.com/office/officeart/2005/8/layout/vList4"/>
    <dgm:cxn modelId="{06B50DBB-86A6-418A-A7A0-334026925222}" type="presOf" srcId="{08B09177-0CEC-4E51-B512-9D9C5479D9C2}" destId="{984A45AA-4E9A-427F-8958-BBB15C24A4FA}" srcOrd="1" destOrd="0" presId="urn:microsoft.com/office/officeart/2005/8/layout/vList4"/>
    <dgm:cxn modelId="{A42F22C1-5F56-4E52-A0D2-54EFA1F2A391}" type="presOf" srcId="{0E98CF84-7559-4CF5-ADF1-9A72B7571FAF}" destId="{057C22D1-B205-4CC8-B7A1-D5D2E7B7E61A}" srcOrd="0" destOrd="1" presId="urn:microsoft.com/office/officeart/2005/8/layout/vList4"/>
    <dgm:cxn modelId="{1107A2C2-C463-4C10-BDEF-0C3AE0A5ED69}" type="presOf" srcId="{2CD9A007-A898-4F45-973B-F3501C2DE047}" destId="{16BB16A2-4624-41D3-9B05-0F4C5062D6A1}" srcOrd="0" destOrd="0" presId="urn:microsoft.com/office/officeart/2005/8/layout/vList4"/>
    <dgm:cxn modelId="{0B3110CE-78BD-459C-852B-4290C0E5A01D}" type="presOf" srcId="{9C7B6956-7BA4-4E73-B2E2-A82C6AB6D202}" destId="{F294A65D-B60D-4316-A8B3-618DD58C2E47}" srcOrd="1" destOrd="2" presId="urn:microsoft.com/office/officeart/2005/8/layout/vList4"/>
    <dgm:cxn modelId="{AD89D2D5-5E00-4B4F-9A3D-A13D07D834C0}" srcId="{358433C5-9C5D-4D24-A6F5-E9F416386E37}" destId="{0E98CF84-7559-4CF5-ADF1-9A72B7571FAF}" srcOrd="0" destOrd="0" parTransId="{7515204F-EA38-47A2-9F97-EA132B79421E}" sibTransId="{C6A4025F-C92B-450E-8D5F-09A535ED1110}"/>
    <dgm:cxn modelId="{9FA126E1-ACAC-4AEF-ADEF-C4A7493FD1F0}" type="presOf" srcId="{AFD76B99-7791-48D6-9620-96C149B28666}" destId="{956F5266-8FB0-4CC6-ABF5-0EEE15435086}" srcOrd="0" destOrd="1" presId="urn:microsoft.com/office/officeart/2005/8/layout/vList4"/>
    <dgm:cxn modelId="{92958AE6-4A86-4B8B-9DFA-6776A878BC05}" type="presOf" srcId="{F8F8D42B-827C-461D-93EE-995BF5CC9243}" destId="{057C22D1-B205-4CC8-B7A1-D5D2E7B7E61A}" srcOrd="0" destOrd="2" presId="urn:microsoft.com/office/officeart/2005/8/layout/vList4"/>
    <dgm:cxn modelId="{CCFCDAE6-5E98-41F7-B942-406FAAB19E7C}" type="presOf" srcId="{CA6F4BD8-5E61-45C9-B2CA-ED6ED4CAC780}" destId="{284C93A5-B184-4295-B573-FB55701C42EA}" srcOrd="0" destOrd="2" presId="urn:microsoft.com/office/officeart/2005/8/layout/vList4"/>
    <dgm:cxn modelId="{3A20B7EE-BA14-4BFA-A451-77ABE5AE9061}" type="presOf" srcId="{AFD76B99-7791-48D6-9620-96C149B28666}" destId="{F294A65D-B60D-4316-A8B3-618DD58C2E47}" srcOrd="1" destOrd="1" presId="urn:microsoft.com/office/officeart/2005/8/layout/vList4"/>
    <dgm:cxn modelId="{A7BB65F6-4A8F-4C38-90CB-3BB7C764778E}" type="presOf" srcId="{F8F8D42B-827C-461D-93EE-995BF5CC9243}" destId="{BA2E9606-1F09-4046-BAF8-C53A4CF16E89}" srcOrd="1" destOrd="2" presId="urn:microsoft.com/office/officeart/2005/8/layout/vList4"/>
    <dgm:cxn modelId="{AD5A1DFD-CF8B-4FCC-ADC8-19762D7B21D1}" type="presOf" srcId="{ABDDEF80-469D-4819-8F69-564FD4F2C6B8}" destId="{284C93A5-B184-4295-B573-FB55701C42EA}" srcOrd="0" destOrd="1" presId="urn:microsoft.com/office/officeart/2005/8/layout/vList4"/>
    <dgm:cxn modelId="{31A0D5FD-8B0B-4DA5-822A-175DCD6992D6}" srcId="{2CD9A007-A898-4F45-973B-F3501C2DE047}" destId="{EA3AA554-4D82-4DEE-B1D3-2C293774939F}" srcOrd="1" destOrd="0" parTransId="{657158F3-1AA2-47C6-B9FF-C5B24D3CBDAB}" sibTransId="{53A2A4B1-948F-404C-9007-4DB23947457F}"/>
    <dgm:cxn modelId="{00A6DC38-00AB-4B80-9516-D701A477BDF2}" type="presParOf" srcId="{16BB16A2-4624-41D3-9B05-0F4C5062D6A1}" destId="{15E5C2F6-DD0D-4A12-A908-6B0DE61D8C5F}" srcOrd="0" destOrd="0" presId="urn:microsoft.com/office/officeart/2005/8/layout/vList4"/>
    <dgm:cxn modelId="{A80D0028-7572-486C-9FCB-601A0B966EC0}" type="presParOf" srcId="{15E5C2F6-DD0D-4A12-A908-6B0DE61D8C5F}" destId="{956F5266-8FB0-4CC6-ABF5-0EEE15435086}" srcOrd="0" destOrd="0" presId="urn:microsoft.com/office/officeart/2005/8/layout/vList4"/>
    <dgm:cxn modelId="{671815E1-51F6-4D93-A21C-A38B66E79DED}" type="presParOf" srcId="{15E5C2F6-DD0D-4A12-A908-6B0DE61D8C5F}" destId="{95F9F7F1-04F8-49FE-84D7-1F7E29D3294C}" srcOrd="1" destOrd="0" presId="urn:microsoft.com/office/officeart/2005/8/layout/vList4"/>
    <dgm:cxn modelId="{688B72C0-A40B-4FD4-96F9-335620B73BA4}" type="presParOf" srcId="{15E5C2F6-DD0D-4A12-A908-6B0DE61D8C5F}" destId="{F294A65D-B60D-4316-A8B3-618DD58C2E47}" srcOrd="2" destOrd="0" presId="urn:microsoft.com/office/officeart/2005/8/layout/vList4"/>
    <dgm:cxn modelId="{501DE512-E703-439F-A98E-61B031FCE4C6}" type="presParOf" srcId="{16BB16A2-4624-41D3-9B05-0F4C5062D6A1}" destId="{122DD4F7-935A-4756-A95E-A8E1BFF5A87D}" srcOrd="1" destOrd="0" presId="urn:microsoft.com/office/officeart/2005/8/layout/vList4"/>
    <dgm:cxn modelId="{8FF9E0ED-8CA2-4700-B06D-D316C3724977}" type="presParOf" srcId="{16BB16A2-4624-41D3-9B05-0F4C5062D6A1}" destId="{8BFA8BD5-544F-41C8-A263-F35E4A6F9941}" srcOrd="2" destOrd="0" presId="urn:microsoft.com/office/officeart/2005/8/layout/vList4"/>
    <dgm:cxn modelId="{57656B02-68C7-401B-BFF5-A42A4E9F3144}" type="presParOf" srcId="{8BFA8BD5-544F-41C8-A263-F35E4A6F9941}" destId="{284C93A5-B184-4295-B573-FB55701C42EA}" srcOrd="0" destOrd="0" presId="urn:microsoft.com/office/officeart/2005/8/layout/vList4"/>
    <dgm:cxn modelId="{61DC952E-DBD7-48AD-AF9C-0D144851C763}" type="presParOf" srcId="{8BFA8BD5-544F-41C8-A263-F35E4A6F9941}" destId="{0E79BA7C-FB5D-4B5D-A7D6-E6D5430482F7}" srcOrd="1" destOrd="0" presId="urn:microsoft.com/office/officeart/2005/8/layout/vList4"/>
    <dgm:cxn modelId="{E29A1B19-6AD1-4CDD-8896-1E0831E3E3F2}" type="presParOf" srcId="{8BFA8BD5-544F-41C8-A263-F35E4A6F9941}" destId="{E2B3E2D3-64D2-4EEE-841A-D9E195CD9EFE}" srcOrd="2" destOrd="0" presId="urn:microsoft.com/office/officeart/2005/8/layout/vList4"/>
    <dgm:cxn modelId="{AF1B334F-3608-4150-84A2-4BE46FEBE391}" type="presParOf" srcId="{16BB16A2-4624-41D3-9B05-0F4C5062D6A1}" destId="{2C533860-103D-4BBB-9EFA-8D8CAD143872}" srcOrd="3" destOrd="0" presId="urn:microsoft.com/office/officeart/2005/8/layout/vList4"/>
    <dgm:cxn modelId="{7D3C598A-53E0-4D92-A53B-1A6B3374C075}" type="presParOf" srcId="{16BB16A2-4624-41D3-9B05-0F4C5062D6A1}" destId="{B03C390B-E0F1-4F92-A2AF-BAC0798FC50C}" srcOrd="4" destOrd="0" presId="urn:microsoft.com/office/officeart/2005/8/layout/vList4"/>
    <dgm:cxn modelId="{71F474F4-8B9C-473C-8A1F-C3615F6154E8}" type="presParOf" srcId="{B03C390B-E0F1-4F92-A2AF-BAC0798FC50C}" destId="{057C22D1-B205-4CC8-B7A1-D5D2E7B7E61A}" srcOrd="0" destOrd="0" presId="urn:microsoft.com/office/officeart/2005/8/layout/vList4"/>
    <dgm:cxn modelId="{C84108E6-67D7-46C9-AB08-912B7145FD4C}" type="presParOf" srcId="{B03C390B-E0F1-4F92-A2AF-BAC0798FC50C}" destId="{07B6A91B-B123-46EB-B018-F549CF6F4349}" srcOrd="1" destOrd="0" presId="urn:microsoft.com/office/officeart/2005/8/layout/vList4"/>
    <dgm:cxn modelId="{AAA08131-54EA-44FC-AA83-330C3C2383DD}" type="presParOf" srcId="{B03C390B-E0F1-4F92-A2AF-BAC0798FC50C}" destId="{BA2E9606-1F09-4046-BAF8-C53A4CF16E89}" srcOrd="2" destOrd="0" presId="urn:microsoft.com/office/officeart/2005/8/layout/vList4"/>
    <dgm:cxn modelId="{835ADAB7-EFAE-4F7B-9552-257D37EE80A5}" type="presParOf" srcId="{16BB16A2-4624-41D3-9B05-0F4C5062D6A1}" destId="{18186398-F329-4916-9AF6-CA7467E969FC}" srcOrd="5" destOrd="0" presId="urn:microsoft.com/office/officeart/2005/8/layout/vList4"/>
    <dgm:cxn modelId="{1FEF2CB5-70ED-47A9-99D5-04CF4B8319BB}" type="presParOf" srcId="{16BB16A2-4624-41D3-9B05-0F4C5062D6A1}" destId="{EB08E1AC-21F7-42DD-970F-7EE76F0D6DD8}" srcOrd="6" destOrd="0" presId="urn:microsoft.com/office/officeart/2005/8/layout/vList4"/>
    <dgm:cxn modelId="{D12C1C14-79F8-4FFA-AFB0-7F4BA8EE15E4}" type="presParOf" srcId="{EB08E1AC-21F7-42DD-970F-7EE76F0D6DD8}" destId="{17312BCB-4F0F-4839-A71D-BC12B7994386}" srcOrd="0" destOrd="0" presId="urn:microsoft.com/office/officeart/2005/8/layout/vList4"/>
    <dgm:cxn modelId="{4553884D-1DEB-435E-B8DB-9CD28798403A}" type="presParOf" srcId="{EB08E1AC-21F7-42DD-970F-7EE76F0D6DD8}" destId="{4E002C4E-BEC7-4312-9404-464E207F76D3}" srcOrd="1" destOrd="0" presId="urn:microsoft.com/office/officeart/2005/8/layout/vList4"/>
    <dgm:cxn modelId="{E2C5755D-9290-4379-8008-86AC519BF369}" type="presParOf" srcId="{EB08E1AC-21F7-42DD-970F-7EE76F0D6DD8}" destId="{984A45AA-4E9A-427F-8958-BBB15C24A4FA}"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F5266-8FB0-4CC6-ABF5-0EEE15435086}">
      <dsp:nvSpPr>
        <dsp:cNvPr id="0" name=""/>
        <dsp:cNvSpPr/>
      </dsp:nvSpPr>
      <dsp:spPr>
        <a:xfrm>
          <a:off x="0" y="0"/>
          <a:ext cx="8128000" cy="1259416"/>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IE" sz="2400" kern="1200" dirty="0"/>
            <a:t>BI / Data Analyst</a:t>
          </a:r>
        </a:p>
        <a:p>
          <a:pPr marL="171450" lvl="1" indent="-171450" algn="l" defTabSz="844550">
            <a:lnSpc>
              <a:spcPct val="90000"/>
            </a:lnSpc>
            <a:spcBef>
              <a:spcPct val="0"/>
            </a:spcBef>
            <a:spcAft>
              <a:spcPct val="15000"/>
            </a:spcAft>
            <a:buChar char="•"/>
          </a:pPr>
          <a:r>
            <a:rPr lang="en-IE" sz="1900" kern="1200" dirty="0"/>
            <a:t>Build reports</a:t>
          </a:r>
        </a:p>
        <a:p>
          <a:pPr marL="171450" lvl="1" indent="-171450" algn="l" defTabSz="844550">
            <a:lnSpc>
              <a:spcPct val="90000"/>
            </a:lnSpc>
            <a:spcBef>
              <a:spcPct val="0"/>
            </a:spcBef>
            <a:spcAft>
              <a:spcPct val="15000"/>
            </a:spcAft>
            <a:buChar char="•"/>
          </a:pPr>
          <a:r>
            <a:rPr lang="en-IE" sz="1900" kern="1200" dirty="0"/>
            <a:t>Answers analytical questions from the business</a:t>
          </a:r>
        </a:p>
      </dsp:txBody>
      <dsp:txXfrm>
        <a:off x="1751541" y="0"/>
        <a:ext cx="6376458" cy="1259416"/>
      </dsp:txXfrm>
    </dsp:sp>
    <dsp:sp modelId="{95F9F7F1-04F8-49FE-84D7-1F7E29D3294C}">
      <dsp:nvSpPr>
        <dsp:cNvPr id="0" name=""/>
        <dsp:cNvSpPr/>
      </dsp:nvSpPr>
      <dsp:spPr>
        <a:xfrm>
          <a:off x="125941" y="125941"/>
          <a:ext cx="1625600" cy="1007533"/>
        </a:xfrm>
        <a:prstGeom prst="roundRect">
          <a:avLst>
            <a:gd name="adj" fmla="val 10000"/>
          </a:avLst>
        </a:prstGeom>
        <a:blipFill>
          <a:blip xmlns:r="http://schemas.openxmlformats.org/officeDocument/2006/relationships" r:embed="rId1"/>
          <a:srcRect/>
          <a:stretch>
            <a:fillRect l="-5000" r="-5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84C93A5-B184-4295-B573-FB55701C42EA}">
      <dsp:nvSpPr>
        <dsp:cNvPr id="0" name=""/>
        <dsp:cNvSpPr/>
      </dsp:nvSpPr>
      <dsp:spPr>
        <a:xfrm>
          <a:off x="0" y="1385358"/>
          <a:ext cx="8128000" cy="1259416"/>
        </a:xfrm>
        <a:prstGeom prst="roundRect">
          <a:avLst>
            <a:gd name="adj" fmla="val 10000"/>
          </a:avLst>
        </a:prstGeom>
        <a:solidFill>
          <a:schemeClr val="accent5">
            <a:hueOff val="-1102852"/>
            <a:satOff val="-5923"/>
            <a:lumOff val="202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IE" sz="2400" kern="1200" dirty="0"/>
            <a:t>Data Scientist</a:t>
          </a:r>
        </a:p>
        <a:p>
          <a:pPr marL="171450" lvl="1" indent="-171450" algn="l" defTabSz="844550">
            <a:lnSpc>
              <a:spcPct val="90000"/>
            </a:lnSpc>
            <a:spcBef>
              <a:spcPct val="0"/>
            </a:spcBef>
            <a:spcAft>
              <a:spcPct val="15000"/>
            </a:spcAft>
            <a:buChar char="•"/>
          </a:pPr>
          <a:r>
            <a:rPr lang="en-IE" sz="1900" kern="1200" dirty="0"/>
            <a:t>Builds models</a:t>
          </a:r>
        </a:p>
        <a:p>
          <a:pPr marL="171450" lvl="1" indent="-171450" algn="l" defTabSz="844550">
            <a:lnSpc>
              <a:spcPct val="90000"/>
            </a:lnSpc>
            <a:spcBef>
              <a:spcPct val="0"/>
            </a:spcBef>
            <a:spcAft>
              <a:spcPct val="15000"/>
            </a:spcAft>
            <a:buChar char="•"/>
          </a:pPr>
          <a:r>
            <a:rPr lang="en-IE" sz="1900" kern="1200" dirty="0"/>
            <a:t>Experiments with business processes &amp; optimises</a:t>
          </a:r>
        </a:p>
      </dsp:txBody>
      <dsp:txXfrm>
        <a:off x="1751541" y="1385358"/>
        <a:ext cx="6376458" cy="1259416"/>
      </dsp:txXfrm>
    </dsp:sp>
    <dsp:sp modelId="{0E79BA7C-FB5D-4B5D-A7D6-E6D5430482F7}">
      <dsp:nvSpPr>
        <dsp:cNvPr id="0" name=""/>
        <dsp:cNvSpPr/>
      </dsp:nvSpPr>
      <dsp:spPr>
        <a:xfrm>
          <a:off x="125941" y="1511300"/>
          <a:ext cx="1625600" cy="1007533"/>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57C22D1-B205-4CC8-B7A1-D5D2E7B7E61A}">
      <dsp:nvSpPr>
        <dsp:cNvPr id="0" name=""/>
        <dsp:cNvSpPr/>
      </dsp:nvSpPr>
      <dsp:spPr>
        <a:xfrm>
          <a:off x="0" y="2770716"/>
          <a:ext cx="8128000" cy="1259416"/>
        </a:xfrm>
        <a:prstGeom prst="roundRect">
          <a:avLst>
            <a:gd name="adj" fmla="val 10000"/>
          </a:avLst>
        </a:prstGeom>
        <a:solidFill>
          <a:schemeClr val="accent5">
            <a:hueOff val="-2205704"/>
            <a:satOff val="-11847"/>
            <a:lumOff val="405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IE" sz="2400" kern="1200" dirty="0"/>
            <a:t>Data Engineer</a:t>
          </a:r>
        </a:p>
        <a:p>
          <a:pPr marL="171450" lvl="1" indent="-171450" algn="l" defTabSz="844550">
            <a:lnSpc>
              <a:spcPct val="90000"/>
            </a:lnSpc>
            <a:spcBef>
              <a:spcPct val="0"/>
            </a:spcBef>
            <a:spcAft>
              <a:spcPct val="15000"/>
            </a:spcAft>
            <a:buChar char="•"/>
          </a:pPr>
          <a:r>
            <a:rPr lang="en-IE" sz="1900" kern="1200" dirty="0"/>
            <a:t>Build systems that collect &amp; store data</a:t>
          </a:r>
        </a:p>
        <a:p>
          <a:pPr marL="171450" lvl="1" indent="-171450" algn="l" defTabSz="844550">
            <a:lnSpc>
              <a:spcPct val="90000"/>
            </a:lnSpc>
            <a:spcBef>
              <a:spcPct val="0"/>
            </a:spcBef>
            <a:spcAft>
              <a:spcPct val="15000"/>
            </a:spcAft>
            <a:buChar char="•"/>
          </a:pPr>
          <a:r>
            <a:rPr lang="en-IE" sz="1900" kern="1200" dirty="0"/>
            <a:t>Build infrastructure around ML/AI models built by DS</a:t>
          </a:r>
        </a:p>
      </dsp:txBody>
      <dsp:txXfrm>
        <a:off x="1751541" y="2770716"/>
        <a:ext cx="6376458" cy="1259416"/>
      </dsp:txXfrm>
    </dsp:sp>
    <dsp:sp modelId="{07B6A91B-B123-46EB-B018-F549CF6F4349}">
      <dsp:nvSpPr>
        <dsp:cNvPr id="0" name=""/>
        <dsp:cNvSpPr/>
      </dsp:nvSpPr>
      <dsp:spPr>
        <a:xfrm>
          <a:off x="125941" y="2896658"/>
          <a:ext cx="1625600" cy="1007533"/>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4000" b="-4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7312BCB-4F0F-4839-A71D-BC12B7994386}">
      <dsp:nvSpPr>
        <dsp:cNvPr id="0" name=""/>
        <dsp:cNvSpPr/>
      </dsp:nvSpPr>
      <dsp:spPr>
        <a:xfrm>
          <a:off x="0" y="4156075"/>
          <a:ext cx="8128000" cy="1259416"/>
        </a:xfrm>
        <a:prstGeom prst="roundRect">
          <a:avLst>
            <a:gd name="adj" fmla="val 10000"/>
          </a:avLst>
        </a:prstGeom>
        <a:solidFill>
          <a:schemeClr val="accent5">
            <a:hueOff val="-3308557"/>
            <a:satOff val="-17770"/>
            <a:lumOff val="607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IE" sz="2400" kern="1200" dirty="0"/>
            <a:t>Data (Cloud) Architect</a:t>
          </a:r>
        </a:p>
        <a:p>
          <a:pPr marL="171450" lvl="1" indent="-171450" algn="l" defTabSz="844550">
            <a:lnSpc>
              <a:spcPct val="90000"/>
            </a:lnSpc>
            <a:spcBef>
              <a:spcPct val="0"/>
            </a:spcBef>
            <a:spcAft>
              <a:spcPct val="15000"/>
            </a:spcAft>
            <a:buChar char="•"/>
          </a:pPr>
          <a:r>
            <a:rPr lang="en-IE" sz="1900" b="0" i="0" kern="1200" dirty="0"/>
            <a:t>Defines the policies, procedures, models and technologies to be used in collecting, organizing, storing and accessing data</a:t>
          </a:r>
          <a:endParaRPr lang="en-IE" sz="1900" b="0" kern="1200" dirty="0"/>
        </a:p>
      </dsp:txBody>
      <dsp:txXfrm>
        <a:off x="1751541" y="4156075"/>
        <a:ext cx="6376458" cy="1259416"/>
      </dsp:txXfrm>
    </dsp:sp>
    <dsp:sp modelId="{4E002C4E-BEC7-4312-9404-464E207F76D3}">
      <dsp:nvSpPr>
        <dsp:cNvPr id="0" name=""/>
        <dsp:cNvSpPr/>
      </dsp:nvSpPr>
      <dsp:spPr>
        <a:xfrm>
          <a:off x="125941" y="4282016"/>
          <a:ext cx="1625600" cy="1007533"/>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4000" b="-4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01E71B-BA78-488B-9B67-55EBE23015EA}" type="datetimeFigureOut">
              <a:rPr lang="en-IE" smtClean="0"/>
              <a:t>26/01/2023</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6B0EDE-B51B-46B0-9B71-05682546CF67}" type="slidenum">
              <a:rPr lang="en-IE" smtClean="0"/>
              <a:t>‹#›</a:t>
            </a:fld>
            <a:endParaRPr lang="en-IE"/>
          </a:p>
        </p:txBody>
      </p:sp>
    </p:spTree>
    <p:extLst>
      <p:ext uri="{BB962C8B-B14F-4D97-AF65-F5344CB8AC3E}">
        <p14:creationId xmlns:p14="http://schemas.microsoft.com/office/powerpoint/2010/main" val="2024200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statisticshowto.com/arithmetic-mean/"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Need to think of it as a strategy to get from raw data to business decisions/value. You need both before starting, and starting from each end will dictate the structure.</a:t>
            </a:r>
          </a:p>
          <a:p>
            <a:endParaRPr lang="en-IE" dirty="0"/>
          </a:p>
          <a:p>
            <a:r>
              <a:rPr lang="en-IE" dirty="0"/>
              <a:t>i.e., the data will dictate the technology, the tech will dictate the people you need, the people &amp; tech will dictate the analytics approach, the analytics approach will dictate the tools, etc.</a:t>
            </a:r>
          </a:p>
          <a:p>
            <a:endParaRPr lang="en-IE" dirty="0"/>
          </a:p>
        </p:txBody>
      </p:sp>
      <p:sp>
        <p:nvSpPr>
          <p:cNvPr id="4" name="Slide Number Placeholder 3"/>
          <p:cNvSpPr>
            <a:spLocks noGrp="1"/>
          </p:cNvSpPr>
          <p:nvPr>
            <p:ph type="sldNum" sz="quarter" idx="5"/>
          </p:nvPr>
        </p:nvSpPr>
        <p:spPr/>
        <p:txBody>
          <a:bodyPr/>
          <a:lstStyle/>
          <a:p>
            <a:fld id="{9A6B0EDE-B51B-46B0-9B71-05682546CF67}" type="slidenum">
              <a:rPr lang="en-IE" smtClean="0"/>
              <a:t>4</a:t>
            </a:fld>
            <a:endParaRPr lang="en-IE"/>
          </a:p>
        </p:txBody>
      </p:sp>
    </p:spTree>
    <p:extLst>
      <p:ext uri="{BB962C8B-B14F-4D97-AF65-F5344CB8AC3E}">
        <p14:creationId xmlns:p14="http://schemas.microsoft.com/office/powerpoint/2010/main" val="1017406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Business goals/objectives – Decide whether Defensive | Offensive or mix.</a:t>
            </a:r>
          </a:p>
          <a:p>
            <a:endParaRPr lang="en-IE" dirty="0"/>
          </a:p>
        </p:txBody>
      </p:sp>
      <p:sp>
        <p:nvSpPr>
          <p:cNvPr id="4" name="Slide Number Placeholder 3"/>
          <p:cNvSpPr>
            <a:spLocks noGrp="1"/>
          </p:cNvSpPr>
          <p:nvPr>
            <p:ph type="sldNum" sz="quarter" idx="5"/>
          </p:nvPr>
        </p:nvSpPr>
        <p:spPr/>
        <p:txBody>
          <a:bodyPr/>
          <a:lstStyle/>
          <a:p>
            <a:fld id="{9A6B0EDE-B51B-46B0-9B71-05682546CF67}" type="slidenum">
              <a:rPr lang="en-IE" smtClean="0"/>
              <a:t>14</a:t>
            </a:fld>
            <a:endParaRPr lang="en-IE"/>
          </a:p>
        </p:txBody>
      </p:sp>
    </p:spTree>
    <p:extLst>
      <p:ext uri="{BB962C8B-B14F-4D97-AF65-F5344CB8AC3E}">
        <p14:creationId xmlns:p14="http://schemas.microsoft.com/office/powerpoint/2010/main" val="3102662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Business goals/objectives – Decide whether Defensive | Offensive or mix.</a:t>
            </a:r>
          </a:p>
          <a:p>
            <a:endParaRPr lang="en-IE" dirty="0"/>
          </a:p>
        </p:txBody>
      </p:sp>
      <p:sp>
        <p:nvSpPr>
          <p:cNvPr id="4" name="Slide Number Placeholder 3"/>
          <p:cNvSpPr>
            <a:spLocks noGrp="1"/>
          </p:cNvSpPr>
          <p:nvPr>
            <p:ph type="sldNum" sz="quarter" idx="5"/>
          </p:nvPr>
        </p:nvSpPr>
        <p:spPr/>
        <p:txBody>
          <a:bodyPr/>
          <a:lstStyle/>
          <a:p>
            <a:fld id="{9A6B0EDE-B51B-46B0-9B71-05682546CF67}" type="slidenum">
              <a:rPr lang="en-IE" smtClean="0"/>
              <a:t>15</a:t>
            </a:fld>
            <a:endParaRPr lang="en-IE"/>
          </a:p>
        </p:txBody>
      </p:sp>
    </p:spTree>
    <p:extLst>
      <p:ext uri="{BB962C8B-B14F-4D97-AF65-F5344CB8AC3E}">
        <p14:creationId xmlns:p14="http://schemas.microsoft.com/office/powerpoint/2010/main" val="2840788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IE" dirty="0"/>
              <a:t>Data fabric: https://www.gartner.com/smarterwithgartner/data-fabric-architecture-is-key-to-modernizing-data-management-and-integration</a:t>
            </a:r>
          </a:p>
          <a:p>
            <a:pPr marL="171450" indent="-171450">
              <a:buFontTx/>
              <a:buChar char="-"/>
            </a:pPr>
            <a:endParaRPr lang="en-IE" dirty="0"/>
          </a:p>
          <a:p>
            <a:pPr marL="171450" indent="-171450">
              <a:buFontTx/>
              <a:buChar char="-"/>
            </a:pPr>
            <a:r>
              <a:rPr lang="en-IE" dirty="0"/>
              <a:t>https://www.ibm.com/topics/data-fabric</a:t>
            </a:r>
          </a:p>
          <a:p>
            <a:pPr marL="171450" indent="-171450">
              <a:buFontTx/>
              <a:buChar char="-"/>
            </a:pPr>
            <a:endParaRPr lang="en-IE" dirty="0"/>
          </a:p>
          <a:p>
            <a:r>
              <a:rPr lang="en-IE" dirty="0"/>
              <a:t>- Good framework from Forrester: 6 main points</a:t>
            </a:r>
          </a:p>
          <a:p>
            <a:pPr algn="l" fontAlgn="base">
              <a:buFont typeface="+mj-lt"/>
              <a:buAutoNum type="arabicPeriod"/>
            </a:pPr>
            <a:r>
              <a:rPr lang="en-IE" b="0" i="0" dirty="0">
                <a:solidFill>
                  <a:srgbClr val="161616"/>
                </a:solidFill>
                <a:effectLst/>
                <a:latin typeface="inherit"/>
              </a:rPr>
              <a:t>Data Management layer: This is responsible for data governance and security of data.</a:t>
            </a:r>
            <a:br>
              <a:rPr lang="en-IE" b="0" i="0" dirty="0">
                <a:solidFill>
                  <a:srgbClr val="161616"/>
                </a:solidFill>
                <a:effectLst/>
                <a:latin typeface="inherit"/>
              </a:rPr>
            </a:br>
            <a:endParaRPr lang="en-IE" b="0" i="0" dirty="0">
              <a:solidFill>
                <a:srgbClr val="161616"/>
              </a:solidFill>
              <a:effectLst/>
              <a:latin typeface="inherit"/>
            </a:endParaRPr>
          </a:p>
          <a:p>
            <a:pPr algn="l" fontAlgn="base">
              <a:buFont typeface="+mj-lt"/>
              <a:buAutoNum type="arabicPeriod"/>
            </a:pPr>
            <a:r>
              <a:rPr lang="en-IE" b="0" i="0" dirty="0">
                <a:solidFill>
                  <a:srgbClr val="161616"/>
                </a:solidFill>
                <a:effectLst/>
                <a:latin typeface="inherit"/>
              </a:rPr>
              <a:t>Data Ingestion Layer: This layer begins to stitch cloud data together, finding connections between structured and unstructured data.</a:t>
            </a:r>
            <a:br>
              <a:rPr lang="en-IE" b="0" i="0" dirty="0">
                <a:solidFill>
                  <a:srgbClr val="161616"/>
                </a:solidFill>
                <a:effectLst/>
                <a:latin typeface="inherit"/>
              </a:rPr>
            </a:br>
            <a:endParaRPr lang="en-IE" b="0" i="0" dirty="0">
              <a:solidFill>
                <a:srgbClr val="161616"/>
              </a:solidFill>
              <a:effectLst/>
              <a:latin typeface="inherit"/>
            </a:endParaRPr>
          </a:p>
          <a:p>
            <a:pPr algn="l" fontAlgn="base">
              <a:buFont typeface="+mj-lt"/>
              <a:buAutoNum type="arabicPeriod"/>
            </a:pPr>
            <a:r>
              <a:rPr lang="en-IE" b="0" i="0" dirty="0">
                <a:solidFill>
                  <a:srgbClr val="161616"/>
                </a:solidFill>
                <a:effectLst/>
                <a:latin typeface="inherit"/>
              </a:rPr>
              <a:t>Data Processing: The data processing layer refines the data to ensure that only relevant data is surfaced for data extraction.</a:t>
            </a:r>
          </a:p>
          <a:p>
            <a:pPr algn="l" fontAlgn="base">
              <a:buFont typeface="+mj-lt"/>
              <a:buAutoNum type="arabicPeriod"/>
            </a:pPr>
            <a:r>
              <a:rPr lang="en-IE" b="0" i="0" dirty="0">
                <a:solidFill>
                  <a:srgbClr val="161616"/>
                </a:solidFill>
                <a:effectLst/>
                <a:latin typeface="inherit"/>
              </a:rPr>
              <a:t>Data Orchestration: This critical layer conducts some of the most important jobs for the data fabric—transforming, integrating, and cleansing the data, making it usable for teams across the business.</a:t>
            </a:r>
            <a:br>
              <a:rPr lang="en-IE" b="0" i="0" dirty="0">
                <a:solidFill>
                  <a:srgbClr val="161616"/>
                </a:solidFill>
                <a:effectLst/>
                <a:latin typeface="inherit"/>
              </a:rPr>
            </a:br>
            <a:endParaRPr lang="en-IE" b="0" i="0" dirty="0">
              <a:solidFill>
                <a:srgbClr val="161616"/>
              </a:solidFill>
              <a:effectLst/>
              <a:latin typeface="inherit"/>
            </a:endParaRPr>
          </a:p>
          <a:p>
            <a:pPr algn="l" fontAlgn="base">
              <a:buFont typeface="+mj-lt"/>
              <a:buAutoNum type="arabicPeriod"/>
            </a:pPr>
            <a:r>
              <a:rPr lang="en-IE" b="0" i="0" dirty="0">
                <a:solidFill>
                  <a:srgbClr val="161616"/>
                </a:solidFill>
                <a:effectLst/>
                <a:latin typeface="inherit"/>
              </a:rPr>
              <a:t>Data Discovery: This layer surfaces new opportunities to integrate disparate data sources. For example, it might find ways to connect data in a supply chain data mart and customer relationship management data system, enabling new opportunities for product offers to clients or ways to improve customer satisfaction.</a:t>
            </a:r>
            <a:br>
              <a:rPr lang="en-IE" b="0" i="0" dirty="0">
                <a:solidFill>
                  <a:srgbClr val="161616"/>
                </a:solidFill>
                <a:effectLst/>
                <a:latin typeface="inherit"/>
              </a:rPr>
            </a:br>
            <a:endParaRPr lang="en-IE" b="0" i="0" dirty="0">
              <a:solidFill>
                <a:srgbClr val="161616"/>
              </a:solidFill>
              <a:effectLst/>
              <a:latin typeface="inherit"/>
            </a:endParaRPr>
          </a:p>
          <a:p>
            <a:pPr algn="l" fontAlgn="base">
              <a:buFont typeface="+mj-lt"/>
              <a:buAutoNum type="arabicPeriod"/>
            </a:pPr>
            <a:r>
              <a:rPr lang="en-IE" b="0" i="0" dirty="0">
                <a:solidFill>
                  <a:srgbClr val="161616"/>
                </a:solidFill>
                <a:effectLst/>
                <a:latin typeface="inherit"/>
              </a:rPr>
              <a:t>Data Access: This layer allows for the consumption of data, ensuring the right permissions for certain teams to comply with government regulations. Additionally, this layer helps surface relevant data through the use of dashboards and other data visualization tools. </a:t>
            </a:r>
          </a:p>
          <a:p>
            <a:endParaRPr lang="en-IE" dirty="0"/>
          </a:p>
          <a:p>
            <a:r>
              <a:rPr lang="en-IE" dirty="0"/>
              <a:t>Data Mesh:</a:t>
            </a:r>
          </a:p>
          <a:p>
            <a:r>
              <a:rPr lang="en-IE" dirty="0"/>
              <a:t>https://martinfowler.com/articles/data-monolith-to-mesh.html</a:t>
            </a:r>
          </a:p>
        </p:txBody>
      </p:sp>
      <p:sp>
        <p:nvSpPr>
          <p:cNvPr id="4" name="Slide Number Placeholder 3"/>
          <p:cNvSpPr>
            <a:spLocks noGrp="1"/>
          </p:cNvSpPr>
          <p:nvPr>
            <p:ph type="sldNum" sz="quarter" idx="5"/>
          </p:nvPr>
        </p:nvSpPr>
        <p:spPr/>
        <p:txBody>
          <a:bodyPr/>
          <a:lstStyle/>
          <a:p>
            <a:fld id="{9A6B0EDE-B51B-46B0-9B71-05682546CF67}" type="slidenum">
              <a:rPr lang="en-IE" smtClean="0"/>
              <a:t>17</a:t>
            </a:fld>
            <a:endParaRPr lang="en-IE"/>
          </a:p>
        </p:txBody>
      </p:sp>
    </p:spTree>
    <p:extLst>
      <p:ext uri="{BB962C8B-B14F-4D97-AF65-F5344CB8AC3E}">
        <p14:creationId xmlns:p14="http://schemas.microsoft.com/office/powerpoint/2010/main" val="16530547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Business goals/objectives – Decide whether Defensive | Offensive or mix.</a:t>
            </a:r>
          </a:p>
          <a:p>
            <a:endParaRPr lang="en-IE" dirty="0"/>
          </a:p>
        </p:txBody>
      </p:sp>
      <p:sp>
        <p:nvSpPr>
          <p:cNvPr id="4" name="Slide Number Placeholder 3"/>
          <p:cNvSpPr>
            <a:spLocks noGrp="1"/>
          </p:cNvSpPr>
          <p:nvPr>
            <p:ph type="sldNum" sz="quarter" idx="5"/>
          </p:nvPr>
        </p:nvSpPr>
        <p:spPr/>
        <p:txBody>
          <a:bodyPr/>
          <a:lstStyle/>
          <a:p>
            <a:fld id="{9A6B0EDE-B51B-46B0-9B71-05682546CF67}" type="slidenum">
              <a:rPr lang="en-IE" smtClean="0"/>
              <a:t>18</a:t>
            </a:fld>
            <a:endParaRPr lang="en-IE"/>
          </a:p>
        </p:txBody>
      </p:sp>
    </p:spTree>
    <p:extLst>
      <p:ext uri="{BB962C8B-B14F-4D97-AF65-F5344CB8AC3E}">
        <p14:creationId xmlns:p14="http://schemas.microsoft.com/office/powerpoint/2010/main" val="19405960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 (why I’ll be asking for diagrams in the first assignment!)</a:t>
            </a:r>
          </a:p>
        </p:txBody>
      </p:sp>
      <p:sp>
        <p:nvSpPr>
          <p:cNvPr id="4" name="Slide Number Placeholder 3"/>
          <p:cNvSpPr>
            <a:spLocks noGrp="1"/>
          </p:cNvSpPr>
          <p:nvPr>
            <p:ph type="sldNum" sz="quarter" idx="5"/>
          </p:nvPr>
        </p:nvSpPr>
        <p:spPr/>
        <p:txBody>
          <a:bodyPr/>
          <a:lstStyle/>
          <a:p>
            <a:fld id="{9A6B0EDE-B51B-46B0-9B71-05682546CF67}" type="slidenum">
              <a:rPr lang="en-IE" smtClean="0"/>
              <a:t>20</a:t>
            </a:fld>
            <a:endParaRPr lang="en-IE"/>
          </a:p>
        </p:txBody>
      </p:sp>
    </p:spTree>
    <p:extLst>
      <p:ext uri="{BB962C8B-B14F-4D97-AF65-F5344CB8AC3E}">
        <p14:creationId xmlns:p14="http://schemas.microsoft.com/office/powerpoint/2010/main" val="678453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E" b="0" i="0" dirty="0">
                <a:solidFill>
                  <a:srgbClr val="575760"/>
                </a:solidFill>
                <a:effectLst/>
                <a:latin typeface="Helvetica" panose="020B0604020202020204" pitchFamily="34" charset="0"/>
              </a:rPr>
              <a:t>read the chart without taking into account a key fact that </a:t>
            </a:r>
            <a:r>
              <a:rPr lang="en-IE" b="0" i="1" dirty="0">
                <a:solidFill>
                  <a:srgbClr val="575760"/>
                </a:solidFill>
                <a:effectLst/>
                <a:latin typeface="Helvetica" panose="020B0604020202020204" pitchFamily="34" charset="0"/>
              </a:rPr>
              <a:t>wasn’t</a:t>
            </a:r>
            <a:r>
              <a:rPr lang="en-IE" b="0" i="0" dirty="0">
                <a:solidFill>
                  <a:srgbClr val="575760"/>
                </a:solidFill>
                <a:effectLst/>
                <a:latin typeface="Helvetica" panose="020B0604020202020204" pitchFamily="34" charset="0"/>
              </a:rPr>
              <a:t> on the chart: the cost of </a:t>
            </a:r>
            <a:r>
              <a:rPr lang="en-IE" b="0" i="1" dirty="0">
                <a:solidFill>
                  <a:srgbClr val="575760"/>
                </a:solidFill>
                <a:effectLst/>
                <a:latin typeface="Helvetica" panose="020B0604020202020204" pitchFamily="34" charset="0"/>
              </a:rPr>
              <a:t>not</a:t>
            </a:r>
            <a:r>
              <a:rPr lang="en-IE" b="0" i="0" dirty="0">
                <a:solidFill>
                  <a:srgbClr val="575760"/>
                </a:solidFill>
                <a:effectLst/>
                <a:latin typeface="Helvetica" panose="020B0604020202020204" pitchFamily="34" charset="0"/>
              </a:rPr>
              <a:t> going to college has diminished </a:t>
            </a:r>
            <a:r>
              <a:rPr lang="en-IE" b="0" i="1" dirty="0">
                <a:solidFill>
                  <a:srgbClr val="575760"/>
                </a:solidFill>
                <a:effectLst/>
                <a:latin typeface="Helvetica" panose="020B0604020202020204" pitchFamily="34" charset="0"/>
              </a:rPr>
              <a:t>even more</a:t>
            </a:r>
            <a:r>
              <a:rPr lang="en-IE" b="0" i="0" dirty="0">
                <a:solidFill>
                  <a:srgbClr val="575760"/>
                </a:solidFill>
                <a:effectLst/>
                <a:latin typeface="Helvetica" panose="020B0604020202020204" pitchFamily="34" charset="0"/>
              </a:rPr>
              <a:t>. </a:t>
            </a:r>
          </a:p>
          <a:p>
            <a:pPr algn="l"/>
            <a:r>
              <a:rPr lang="en-IE" b="0" i="0" dirty="0">
                <a:solidFill>
                  <a:srgbClr val="575760"/>
                </a:solidFill>
                <a:effectLst/>
                <a:latin typeface="Helvetica" panose="020B0604020202020204" pitchFamily="34" charset="0"/>
              </a:rPr>
              <a:t>Than means, your prospects as a high school graduate are a lot worse than your prospects as a college graduate.</a:t>
            </a:r>
          </a:p>
          <a:p>
            <a:pPr algn="l"/>
            <a:r>
              <a:rPr lang="en-IE" b="0" i="0" dirty="0">
                <a:solidFill>
                  <a:srgbClr val="575760"/>
                </a:solidFill>
                <a:effectLst/>
                <a:latin typeface="Helvetica" panose="020B0604020202020204" pitchFamily="34" charset="0"/>
              </a:rPr>
              <a:t>Another key piece of information is on the chart itself. Note the </a:t>
            </a:r>
            <a:r>
              <a:rPr lang="en-IE" b="0" i="0" u="none" strike="noStrike" dirty="0">
                <a:solidFill>
                  <a:srgbClr val="005C85"/>
                </a:solidFill>
                <a:effectLst/>
                <a:latin typeface="Helvetica" panose="020B0604020202020204" pitchFamily="34" charset="0"/>
                <a:hlinkClick r:id="rId3"/>
              </a:rPr>
              <a:t>average </a:t>
            </a:r>
            <a:r>
              <a:rPr lang="en-IE" b="0" i="0" dirty="0">
                <a:solidFill>
                  <a:srgbClr val="575760"/>
                </a:solidFill>
                <a:effectLst/>
                <a:latin typeface="Helvetica" panose="020B0604020202020204" pitchFamily="34" charset="0"/>
              </a:rPr>
              <a:t>yearly income a college grad can expect is about $45,000 in 2010. That’s </a:t>
            </a:r>
            <a:r>
              <a:rPr lang="en-IE" b="1" i="0" dirty="0">
                <a:solidFill>
                  <a:srgbClr val="575760"/>
                </a:solidFill>
                <a:effectLst/>
                <a:latin typeface="Helvetica" panose="020B0604020202020204" pitchFamily="34" charset="0"/>
              </a:rPr>
              <a:t>per year. </a:t>
            </a:r>
            <a:r>
              <a:rPr lang="en-IE" b="0" i="0" dirty="0">
                <a:solidFill>
                  <a:srgbClr val="575760"/>
                </a:solidFill>
                <a:effectLst/>
                <a:latin typeface="Helvetica" panose="020B0604020202020204" pitchFamily="34" charset="0"/>
              </a:rPr>
              <a:t>Over an average working lifetime (say, 43 years assuming retirement at age 65), that gives you an income of $45,000 * 43 = $1,935,000. Subtract that expensive college education ($95,000) and your net earnings are $1,840,000. Compare that to your average high school grad. They can expect to earn $1,300,000 over their lifetime (635k less – pretty good return for a 95k investment)</a:t>
            </a:r>
          </a:p>
          <a:p>
            <a:endParaRPr lang="en-IE" dirty="0"/>
          </a:p>
        </p:txBody>
      </p:sp>
      <p:sp>
        <p:nvSpPr>
          <p:cNvPr id="4" name="Slide Number Placeholder 3"/>
          <p:cNvSpPr>
            <a:spLocks noGrp="1"/>
          </p:cNvSpPr>
          <p:nvPr>
            <p:ph type="sldNum" sz="quarter" idx="5"/>
          </p:nvPr>
        </p:nvSpPr>
        <p:spPr/>
        <p:txBody>
          <a:bodyPr/>
          <a:lstStyle/>
          <a:p>
            <a:fld id="{9A6B0EDE-B51B-46B0-9B71-05682546CF67}" type="slidenum">
              <a:rPr lang="en-IE" smtClean="0"/>
              <a:t>21</a:t>
            </a:fld>
            <a:endParaRPr lang="en-IE"/>
          </a:p>
        </p:txBody>
      </p:sp>
    </p:spTree>
    <p:extLst>
      <p:ext uri="{BB962C8B-B14F-4D97-AF65-F5344CB8AC3E}">
        <p14:creationId xmlns:p14="http://schemas.microsoft.com/office/powerpoint/2010/main" val="519275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Business goals/objectives – Decide whether Defensive | Offensive or mix.</a:t>
            </a:r>
          </a:p>
          <a:p>
            <a:endParaRPr lang="en-IE" dirty="0"/>
          </a:p>
        </p:txBody>
      </p:sp>
      <p:sp>
        <p:nvSpPr>
          <p:cNvPr id="4" name="Slide Number Placeholder 3"/>
          <p:cNvSpPr>
            <a:spLocks noGrp="1"/>
          </p:cNvSpPr>
          <p:nvPr>
            <p:ph type="sldNum" sz="quarter" idx="5"/>
          </p:nvPr>
        </p:nvSpPr>
        <p:spPr/>
        <p:txBody>
          <a:bodyPr/>
          <a:lstStyle/>
          <a:p>
            <a:fld id="{9A6B0EDE-B51B-46B0-9B71-05682546CF67}" type="slidenum">
              <a:rPr lang="en-IE" smtClean="0"/>
              <a:t>23</a:t>
            </a:fld>
            <a:endParaRPr lang="en-IE"/>
          </a:p>
        </p:txBody>
      </p:sp>
    </p:spTree>
    <p:extLst>
      <p:ext uri="{BB962C8B-B14F-4D97-AF65-F5344CB8AC3E}">
        <p14:creationId xmlns:p14="http://schemas.microsoft.com/office/powerpoint/2010/main" val="23572517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sz="1200" dirty="0"/>
              <a:t>“ancient horses’ asses control almost everything, and current horses’ asses are controlling everything else.”</a:t>
            </a:r>
          </a:p>
          <a:p>
            <a:endParaRPr lang="en-IE" dirty="0"/>
          </a:p>
        </p:txBody>
      </p:sp>
      <p:sp>
        <p:nvSpPr>
          <p:cNvPr id="4" name="Slide Number Placeholder 3"/>
          <p:cNvSpPr>
            <a:spLocks noGrp="1"/>
          </p:cNvSpPr>
          <p:nvPr>
            <p:ph type="sldNum" sz="quarter" idx="5"/>
          </p:nvPr>
        </p:nvSpPr>
        <p:spPr/>
        <p:txBody>
          <a:bodyPr/>
          <a:lstStyle/>
          <a:p>
            <a:fld id="{9A6B0EDE-B51B-46B0-9B71-05682546CF67}" type="slidenum">
              <a:rPr lang="en-IE" smtClean="0"/>
              <a:t>24</a:t>
            </a:fld>
            <a:endParaRPr lang="en-IE"/>
          </a:p>
        </p:txBody>
      </p:sp>
    </p:spTree>
    <p:extLst>
      <p:ext uri="{BB962C8B-B14F-4D97-AF65-F5344CB8AC3E}">
        <p14:creationId xmlns:p14="http://schemas.microsoft.com/office/powerpoint/2010/main" val="981995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Business goals/objectives – Decide whether Defensive | Offensive or mix.</a:t>
            </a:r>
          </a:p>
          <a:p>
            <a:endParaRPr lang="en-IE" dirty="0"/>
          </a:p>
        </p:txBody>
      </p:sp>
      <p:sp>
        <p:nvSpPr>
          <p:cNvPr id="4" name="Slide Number Placeholder 3"/>
          <p:cNvSpPr>
            <a:spLocks noGrp="1"/>
          </p:cNvSpPr>
          <p:nvPr>
            <p:ph type="sldNum" sz="quarter" idx="5"/>
          </p:nvPr>
        </p:nvSpPr>
        <p:spPr/>
        <p:txBody>
          <a:bodyPr/>
          <a:lstStyle/>
          <a:p>
            <a:fld id="{9A6B0EDE-B51B-46B0-9B71-05682546CF67}" type="slidenum">
              <a:rPr lang="en-IE" smtClean="0"/>
              <a:t>5</a:t>
            </a:fld>
            <a:endParaRPr lang="en-IE"/>
          </a:p>
        </p:txBody>
      </p:sp>
    </p:spTree>
    <p:extLst>
      <p:ext uri="{BB962C8B-B14F-4D97-AF65-F5344CB8AC3E}">
        <p14:creationId xmlns:p14="http://schemas.microsoft.com/office/powerpoint/2010/main" val="2906267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Business goals/objectives – Decide whether Defensive | Offensive or mix.</a:t>
            </a:r>
          </a:p>
          <a:p>
            <a:endParaRPr lang="en-IE" dirty="0"/>
          </a:p>
        </p:txBody>
      </p:sp>
      <p:sp>
        <p:nvSpPr>
          <p:cNvPr id="4" name="Slide Number Placeholder 3"/>
          <p:cNvSpPr>
            <a:spLocks noGrp="1"/>
          </p:cNvSpPr>
          <p:nvPr>
            <p:ph type="sldNum" sz="quarter" idx="5"/>
          </p:nvPr>
        </p:nvSpPr>
        <p:spPr/>
        <p:txBody>
          <a:bodyPr/>
          <a:lstStyle/>
          <a:p>
            <a:fld id="{9A6B0EDE-B51B-46B0-9B71-05682546CF67}" type="slidenum">
              <a:rPr lang="en-IE" smtClean="0"/>
              <a:t>6</a:t>
            </a:fld>
            <a:endParaRPr lang="en-IE"/>
          </a:p>
        </p:txBody>
      </p:sp>
    </p:spTree>
    <p:extLst>
      <p:ext uri="{BB962C8B-B14F-4D97-AF65-F5344CB8AC3E}">
        <p14:creationId xmlns:p14="http://schemas.microsoft.com/office/powerpoint/2010/main" val="1456265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Business goals/objectives – Decide whether Defensive | Offensive or mix.</a:t>
            </a:r>
          </a:p>
          <a:p>
            <a:endParaRPr lang="en-IE" dirty="0"/>
          </a:p>
        </p:txBody>
      </p:sp>
      <p:sp>
        <p:nvSpPr>
          <p:cNvPr id="4" name="Slide Number Placeholder 3"/>
          <p:cNvSpPr>
            <a:spLocks noGrp="1"/>
          </p:cNvSpPr>
          <p:nvPr>
            <p:ph type="sldNum" sz="quarter" idx="5"/>
          </p:nvPr>
        </p:nvSpPr>
        <p:spPr/>
        <p:txBody>
          <a:bodyPr/>
          <a:lstStyle/>
          <a:p>
            <a:fld id="{9A6B0EDE-B51B-46B0-9B71-05682546CF67}" type="slidenum">
              <a:rPr lang="en-IE" smtClean="0"/>
              <a:t>7</a:t>
            </a:fld>
            <a:endParaRPr lang="en-IE"/>
          </a:p>
        </p:txBody>
      </p:sp>
    </p:spTree>
    <p:extLst>
      <p:ext uri="{BB962C8B-B14F-4D97-AF65-F5344CB8AC3E}">
        <p14:creationId xmlns:p14="http://schemas.microsoft.com/office/powerpoint/2010/main" val="538607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Useful guide to Hadoop: https://www.projectpro.io/article/hadoop-explained-how-does-hadoop-work-and-how-to-use-it/237</a:t>
            </a:r>
          </a:p>
          <a:p>
            <a:endParaRPr lang="en-IE" dirty="0"/>
          </a:p>
        </p:txBody>
      </p:sp>
      <p:sp>
        <p:nvSpPr>
          <p:cNvPr id="4" name="Slide Number Placeholder 3"/>
          <p:cNvSpPr>
            <a:spLocks noGrp="1"/>
          </p:cNvSpPr>
          <p:nvPr>
            <p:ph type="sldNum" sz="quarter" idx="5"/>
          </p:nvPr>
        </p:nvSpPr>
        <p:spPr/>
        <p:txBody>
          <a:bodyPr/>
          <a:lstStyle/>
          <a:p>
            <a:fld id="{9A6B0EDE-B51B-46B0-9B71-05682546CF67}" type="slidenum">
              <a:rPr lang="en-IE" smtClean="0"/>
              <a:t>8</a:t>
            </a:fld>
            <a:endParaRPr lang="en-IE"/>
          </a:p>
        </p:txBody>
      </p:sp>
    </p:spTree>
    <p:extLst>
      <p:ext uri="{BB962C8B-B14F-4D97-AF65-F5344CB8AC3E}">
        <p14:creationId xmlns:p14="http://schemas.microsoft.com/office/powerpoint/2010/main" val="2944684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Business goals/objectives – Decide whether Defensive | Offensive or mix.</a:t>
            </a:r>
          </a:p>
          <a:p>
            <a:endParaRPr lang="en-IE" dirty="0"/>
          </a:p>
        </p:txBody>
      </p:sp>
      <p:sp>
        <p:nvSpPr>
          <p:cNvPr id="4" name="Slide Number Placeholder 3"/>
          <p:cNvSpPr>
            <a:spLocks noGrp="1"/>
          </p:cNvSpPr>
          <p:nvPr>
            <p:ph type="sldNum" sz="quarter" idx="5"/>
          </p:nvPr>
        </p:nvSpPr>
        <p:spPr/>
        <p:txBody>
          <a:bodyPr/>
          <a:lstStyle/>
          <a:p>
            <a:fld id="{9A6B0EDE-B51B-46B0-9B71-05682546CF67}" type="slidenum">
              <a:rPr lang="en-IE" smtClean="0"/>
              <a:t>10</a:t>
            </a:fld>
            <a:endParaRPr lang="en-IE"/>
          </a:p>
        </p:txBody>
      </p:sp>
    </p:spTree>
    <p:extLst>
      <p:ext uri="{BB962C8B-B14F-4D97-AF65-F5344CB8AC3E}">
        <p14:creationId xmlns:p14="http://schemas.microsoft.com/office/powerpoint/2010/main" val="2794747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Business goals/objectives – Decide whether Defensive | Offensive or mix.</a:t>
            </a:r>
          </a:p>
          <a:p>
            <a:endParaRPr lang="en-IE" dirty="0"/>
          </a:p>
        </p:txBody>
      </p:sp>
      <p:sp>
        <p:nvSpPr>
          <p:cNvPr id="4" name="Slide Number Placeholder 3"/>
          <p:cNvSpPr>
            <a:spLocks noGrp="1"/>
          </p:cNvSpPr>
          <p:nvPr>
            <p:ph type="sldNum" sz="quarter" idx="5"/>
          </p:nvPr>
        </p:nvSpPr>
        <p:spPr/>
        <p:txBody>
          <a:bodyPr/>
          <a:lstStyle/>
          <a:p>
            <a:fld id="{9A6B0EDE-B51B-46B0-9B71-05682546CF67}" type="slidenum">
              <a:rPr lang="en-IE" smtClean="0"/>
              <a:t>11</a:t>
            </a:fld>
            <a:endParaRPr lang="en-IE"/>
          </a:p>
        </p:txBody>
      </p:sp>
    </p:spTree>
    <p:extLst>
      <p:ext uri="{BB962C8B-B14F-4D97-AF65-F5344CB8AC3E}">
        <p14:creationId xmlns:p14="http://schemas.microsoft.com/office/powerpoint/2010/main" val="1383603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Business goals/objectives – Decide whether Defensive | Offensive or mix.</a:t>
            </a:r>
          </a:p>
          <a:p>
            <a:endParaRPr lang="en-IE" dirty="0"/>
          </a:p>
        </p:txBody>
      </p:sp>
      <p:sp>
        <p:nvSpPr>
          <p:cNvPr id="4" name="Slide Number Placeholder 3"/>
          <p:cNvSpPr>
            <a:spLocks noGrp="1"/>
          </p:cNvSpPr>
          <p:nvPr>
            <p:ph type="sldNum" sz="quarter" idx="5"/>
          </p:nvPr>
        </p:nvSpPr>
        <p:spPr/>
        <p:txBody>
          <a:bodyPr/>
          <a:lstStyle/>
          <a:p>
            <a:fld id="{9A6B0EDE-B51B-46B0-9B71-05682546CF67}" type="slidenum">
              <a:rPr lang="en-IE" smtClean="0"/>
              <a:t>12</a:t>
            </a:fld>
            <a:endParaRPr lang="en-IE"/>
          </a:p>
        </p:txBody>
      </p:sp>
    </p:spTree>
    <p:extLst>
      <p:ext uri="{BB962C8B-B14F-4D97-AF65-F5344CB8AC3E}">
        <p14:creationId xmlns:p14="http://schemas.microsoft.com/office/powerpoint/2010/main" val="21995198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Business goals/objectives – Decide whether Defensive | Offensive or mix.</a:t>
            </a:r>
          </a:p>
          <a:p>
            <a:endParaRPr lang="en-IE" dirty="0"/>
          </a:p>
        </p:txBody>
      </p:sp>
      <p:sp>
        <p:nvSpPr>
          <p:cNvPr id="4" name="Slide Number Placeholder 3"/>
          <p:cNvSpPr>
            <a:spLocks noGrp="1"/>
          </p:cNvSpPr>
          <p:nvPr>
            <p:ph type="sldNum" sz="quarter" idx="5"/>
          </p:nvPr>
        </p:nvSpPr>
        <p:spPr/>
        <p:txBody>
          <a:bodyPr/>
          <a:lstStyle/>
          <a:p>
            <a:fld id="{9A6B0EDE-B51B-46B0-9B71-05682546CF67}" type="slidenum">
              <a:rPr lang="en-IE" smtClean="0"/>
              <a:t>13</a:t>
            </a:fld>
            <a:endParaRPr lang="en-IE"/>
          </a:p>
        </p:txBody>
      </p:sp>
    </p:spTree>
    <p:extLst>
      <p:ext uri="{BB962C8B-B14F-4D97-AF65-F5344CB8AC3E}">
        <p14:creationId xmlns:p14="http://schemas.microsoft.com/office/powerpoint/2010/main" val="32018701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C289028-D6AA-4ED3-A21F-0A5DF5309687}" type="datetimeFigureOut">
              <a:rPr lang="en-IE" smtClean="0"/>
              <a:t>26/01/2023</a:t>
            </a:fld>
            <a:endParaRPr lang="en-IE"/>
          </a:p>
        </p:txBody>
      </p:sp>
      <p:sp>
        <p:nvSpPr>
          <p:cNvPr id="5" name="Footer Placeholder 4"/>
          <p:cNvSpPr>
            <a:spLocks noGrp="1"/>
          </p:cNvSpPr>
          <p:nvPr>
            <p:ph type="ftr" sz="quarter" idx="11"/>
          </p:nvPr>
        </p:nvSpPr>
        <p:spPr>
          <a:xfrm>
            <a:off x="1876424" y="5410201"/>
            <a:ext cx="5124886" cy="365125"/>
          </a:xfrm>
        </p:spPr>
        <p:txBody>
          <a:bodyPr/>
          <a:lstStyle/>
          <a:p>
            <a:endParaRPr lang="en-IE"/>
          </a:p>
        </p:txBody>
      </p:sp>
      <p:sp>
        <p:nvSpPr>
          <p:cNvPr id="6" name="Slide Number Placeholder 5"/>
          <p:cNvSpPr>
            <a:spLocks noGrp="1"/>
          </p:cNvSpPr>
          <p:nvPr>
            <p:ph type="sldNum" sz="quarter" idx="12"/>
          </p:nvPr>
        </p:nvSpPr>
        <p:spPr>
          <a:xfrm>
            <a:off x="9896911" y="5410199"/>
            <a:ext cx="771089" cy="365125"/>
          </a:xfrm>
        </p:spPr>
        <p:txBody>
          <a:bodyPr/>
          <a:lstStyle/>
          <a:p>
            <a:fld id="{7A5F7BBD-123D-4C71-8528-4CFDA7B41B9D}" type="slidenum">
              <a:rPr lang="en-IE" smtClean="0"/>
              <a:t>‹#›</a:t>
            </a:fld>
            <a:endParaRPr lang="en-IE"/>
          </a:p>
        </p:txBody>
      </p:sp>
    </p:spTree>
    <p:extLst>
      <p:ext uri="{BB962C8B-B14F-4D97-AF65-F5344CB8AC3E}">
        <p14:creationId xmlns:p14="http://schemas.microsoft.com/office/powerpoint/2010/main" val="23359648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C289028-D6AA-4ED3-A21F-0A5DF5309687}" type="datetimeFigureOut">
              <a:rPr lang="en-IE" smtClean="0"/>
              <a:t>26/01/2023</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7A5F7BBD-123D-4C71-8528-4CFDA7B41B9D}" type="slidenum">
              <a:rPr lang="en-IE" smtClean="0"/>
              <a:t>‹#›</a:t>
            </a:fld>
            <a:endParaRPr lang="en-IE"/>
          </a:p>
        </p:txBody>
      </p:sp>
    </p:spTree>
    <p:extLst>
      <p:ext uri="{BB962C8B-B14F-4D97-AF65-F5344CB8AC3E}">
        <p14:creationId xmlns:p14="http://schemas.microsoft.com/office/powerpoint/2010/main" val="2890359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C289028-D6AA-4ED3-A21F-0A5DF5309687}" type="datetimeFigureOut">
              <a:rPr lang="en-IE" smtClean="0"/>
              <a:t>26/01/2023</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7A5F7BBD-123D-4C71-8528-4CFDA7B41B9D}" type="slidenum">
              <a:rPr lang="en-IE" smtClean="0"/>
              <a:t>‹#›</a:t>
            </a:fld>
            <a:endParaRPr lang="en-IE"/>
          </a:p>
        </p:txBody>
      </p:sp>
    </p:spTree>
    <p:extLst>
      <p:ext uri="{BB962C8B-B14F-4D97-AF65-F5344CB8AC3E}">
        <p14:creationId xmlns:p14="http://schemas.microsoft.com/office/powerpoint/2010/main" val="17224757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C289028-D6AA-4ED3-A21F-0A5DF5309687}" type="datetimeFigureOut">
              <a:rPr lang="en-IE" smtClean="0"/>
              <a:t>26/01/2023</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7A5F7BBD-123D-4C71-8528-4CFDA7B41B9D}" type="slidenum">
              <a:rPr lang="en-IE" smtClean="0"/>
              <a:t>‹#›</a:t>
            </a:fld>
            <a:endParaRPr lang="en-IE"/>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85346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C289028-D6AA-4ED3-A21F-0A5DF5309687}" type="datetimeFigureOut">
              <a:rPr lang="en-IE" smtClean="0"/>
              <a:t>26/01/2023</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7A5F7BBD-123D-4C71-8528-4CFDA7B41B9D}" type="slidenum">
              <a:rPr lang="en-IE" smtClean="0"/>
              <a:t>‹#›</a:t>
            </a:fld>
            <a:endParaRPr lang="en-IE"/>
          </a:p>
        </p:txBody>
      </p:sp>
    </p:spTree>
    <p:extLst>
      <p:ext uri="{BB962C8B-B14F-4D97-AF65-F5344CB8AC3E}">
        <p14:creationId xmlns:p14="http://schemas.microsoft.com/office/powerpoint/2010/main" val="2732171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C289028-D6AA-4ED3-A21F-0A5DF5309687}" type="datetimeFigureOut">
              <a:rPr lang="en-IE" smtClean="0"/>
              <a:t>26/01/2023</a:t>
            </a:fld>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7A5F7BBD-123D-4C71-8528-4CFDA7B41B9D}" type="slidenum">
              <a:rPr lang="en-IE" smtClean="0"/>
              <a:t>‹#›</a:t>
            </a:fld>
            <a:endParaRPr lang="en-IE"/>
          </a:p>
        </p:txBody>
      </p:sp>
    </p:spTree>
    <p:extLst>
      <p:ext uri="{BB962C8B-B14F-4D97-AF65-F5344CB8AC3E}">
        <p14:creationId xmlns:p14="http://schemas.microsoft.com/office/powerpoint/2010/main" val="230209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C289028-D6AA-4ED3-A21F-0A5DF5309687}" type="datetimeFigureOut">
              <a:rPr lang="en-IE" smtClean="0"/>
              <a:t>26/01/2023</a:t>
            </a:fld>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7A5F7BBD-123D-4C71-8528-4CFDA7B41B9D}" type="slidenum">
              <a:rPr lang="en-IE" smtClean="0"/>
              <a:t>‹#›</a:t>
            </a:fld>
            <a:endParaRPr lang="en-IE"/>
          </a:p>
        </p:txBody>
      </p:sp>
    </p:spTree>
    <p:extLst>
      <p:ext uri="{BB962C8B-B14F-4D97-AF65-F5344CB8AC3E}">
        <p14:creationId xmlns:p14="http://schemas.microsoft.com/office/powerpoint/2010/main" val="23780822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289028-D6AA-4ED3-A21F-0A5DF5309687}" type="datetimeFigureOut">
              <a:rPr lang="en-IE" smtClean="0"/>
              <a:t>26/01/2023</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7A5F7BBD-123D-4C71-8528-4CFDA7B41B9D}" type="slidenum">
              <a:rPr lang="en-IE" smtClean="0"/>
              <a:t>‹#›</a:t>
            </a:fld>
            <a:endParaRPr lang="en-IE"/>
          </a:p>
        </p:txBody>
      </p:sp>
    </p:spTree>
    <p:extLst>
      <p:ext uri="{BB962C8B-B14F-4D97-AF65-F5344CB8AC3E}">
        <p14:creationId xmlns:p14="http://schemas.microsoft.com/office/powerpoint/2010/main" val="1146617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289028-D6AA-4ED3-A21F-0A5DF5309687}" type="datetimeFigureOut">
              <a:rPr lang="en-IE" smtClean="0"/>
              <a:t>26/01/2023</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7A5F7BBD-123D-4C71-8528-4CFDA7B41B9D}" type="slidenum">
              <a:rPr lang="en-IE" smtClean="0"/>
              <a:t>‹#›</a:t>
            </a:fld>
            <a:endParaRPr lang="en-IE"/>
          </a:p>
        </p:txBody>
      </p:sp>
    </p:spTree>
    <p:extLst>
      <p:ext uri="{BB962C8B-B14F-4D97-AF65-F5344CB8AC3E}">
        <p14:creationId xmlns:p14="http://schemas.microsoft.com/office/powerpoint/2010/main" val="1501107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289028-D6AA-4ED3-A21F-0A5DF5309687}" type="datetimeFigureOut">
              <a:rPr lang="en-IE" smtClean="0"/>
              <a:t>26/01/2023</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7A5F7BBD-123D-4C71-8528-4CFDA7B41B9D}" type="slidenum">
              <a:rPr lang="en-IE" smtClean="0"/>
              <a:t>‹#›</a:t>
            </a:fld>
            <a:endParaRPr lang="en-IE"/>
          </a:p>
        </p:txBody>
      </p:sp>
    </p:spTree>
    <p:extLst>
      <p:ext uri="{BB962C8B-B14F-4D97-AF65-F5344CB8AC3E}">
        <p14:creationId xmlns:p14="http://schemas.microsoft.com/office/powerpoint/2010/main" val="167452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289028-D6AA-4ED3-A21F-0A5DF5309687}" type="datetimeFigureOut">
              <a:rPr lang="en-IE" smtClean="0"/>
              <a:t>26/01/2023</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7A5F7BBD-123D-4C71-8528-4CFDA7B41B9D}" type="slidenum">
              <a:rPr lang="en-IE" smtClean="0"/>
              <a:t>‹#›</a:t>
            </a:fld>
            <a:endParaRPr lang="en-IE"/>
          </a:p>
        </p:txBody>
      </p:sp>
    </p:spTree>
    <p:extLst>
      <p:ext uri="{BB962C8B-B14F-4D97-AF65-F5344CB8AC3E}">
        <p14:creationId xmlns:p14="http://schemas.microsoft.com/office/powerpoint/2010/main" val="549479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C289028-D6AA-4ED3-A21F-0A5DF5309687}" type="datetimeFigureOut">
              <a:rPr lang="en-IE" smtClean="0"/>
              <a:t>26/01/2023</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7A5F7BBD-123D-4C71-8528-4CFDA7B41B9D}" type="slidenum">
              <a:rPr lang="en-IE" smtClean="0"/>
              <a:t>‹#›</a:t>
            </a:fld>
            <a:endParaRPr lang="en-IE"/>
          </a:p>
        </p:txBody>
      </p:sp>
    </p:spTree>
    <p:extLst>
      <p:ext uri="{BB962C8B-B14F-4D97-AF65-F5344CB8AC3E}">
        <p14:creationId xmlns:p14="http://schemas.microsoft.com/office/powerpoint/2010/main" val="3041908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C289028-D6AA-4ED3-A21F-0A5DF5309687}" type="datetimeFigureOut">
              <a:rPr lang="en-IE" smtClean="0"/>
              <a:t>26/01/2023</a:t>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7A5F7BBD-123D-4C71-8528-4CFDA7B41B9D}" type="slidenum">
              <a:rPr lang="en-IE" smtClean="0"/>
              <a:t>‹#›</a:t>
            </a:fld>
            <a:endParaRPr lang="en-IE"/>
          </a:p>
        </p:txBody>
      </p:sp>
    </p:spTree>
    <p:extLst>
      <p:ext uri="{BB962C8B-B14F-4D97-AF65-F5344CB8AC3E}">
        <p14:creationId xmlns:p14="http://schemas.microsoft.com/office/powerpoint/2010/main" val="1527925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289028-D6AA-4ED3-A21F-0A5DF5309687}" type="datetimeFigureOut">
              <a:rPr lang="en-IE" smtClean="0"/>
              <a:t>26/01/2023</a:t>
            </a:fld>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7A5F7BBD-123D-4C71-8528-4CFDA7B41B9D}" type="slidenum">
              <a:rPr lang="en-IE" smtClean="0"/>
              <a:t>‹#›</a:t>
            </a:fld>
            <a:endParaRPr lang="en-IE"/>
          </a:p>
        </p:txBody>
      </p:sp>
    </p:spTree>
    <p:extLst>
      <p:ext uri="{BB962C8B-B14F-4D97-AF65-F5344CB8AC3E}">
        <p14:creationId xmlns:p14="http://schemas.microsoft.com/office/powerpoint/2010/main" val="91260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289028-D6AA-4ED3-A21F-0A5DF5309687}" type="datetimeFigureOut">
              <a:rPr lang="en-IE" smtClean="0"/>
              <a:t>26/01/2023</a:t>
            </a:fld>
            <a:endParaRPr lang="en-IE"/>
          </a:p>
        </p:txBody>
      </p:sp>
      <p:sp>
        <p:nvSpPr>
          <p:cNvPr id="3" name="Footer Placeholder 2"/>
          <p:cNvSpPr>
            <a:spLocks noGrp="1"/>
          </p:cNvSpPr>
          <p:nvPr>
            <p:ph type="ftr" sz="quarter" idx="11"/>
          </p:nvPr>
        </p:nvSpPr>
        <p:spPr/>
        <p:txBody>
          <a:bodyPr/>
          <a:lstStyle/>
          <a:p>
            <a:endParaRPr lang="en-IE"/>
          </a:p>
        </p:txBody>
      </p:sp>
      <p:sp>
        <p:nvSpPr>
          <p:cNvPr id="4" name="Slide Number Placeholder 3"/>
          <p:cNvSpPr>
            <a:spLocks noGrp="1"/>
          </p:cNvSpPr>
          <p:nvPr>
            <p:ph type="sldNum" sz="quarter" idx="12"/>
          </p:nvPr>
        </p:nvSpPr>
        <p:spPr/>
        <p:txBody>
          <a:bodyPr/>
          <a:lstStyle/>
          <a:p>
            <a:fld id="{7A5F7BBD-123D-4C71-8528-4CFDA7B41B9D}" type="slidenum">
              <a:rPr lang="en-IE" smtClean="0"/>
              <a:t>‹#›</a:t>
            </a:fld>
            <a:endParaRPr lang="en-IE"/>
          </a:p>
        </p:txBody>
      </p:sp>
    </p:spTree>
    <p:extLst>
      <p:ext uri="{BB962C8B-B14F-4D97-AF65-F5344CB8AC3E}">
        <p14:creationId xmlns:p14="http://schemas.microsoft.com/office/powerpoint/2010/main" val="2498251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C289028-D6AA-4ED3-A21F-0A5DF5309687}" type="datetimeFigureOut">
              <a:rPr lang="en-IE" smtClean="0"/>
              <a:t>26/01/2023</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7A5F7BBD-123D-4C71-8528-4CFDA7B41B9D}" type="slidenum">
              <a:rPr lang="en-IE" smtClean="0"/>
              <a:t>‹#›</a:t>
            </a:fld>
            <a:endParaRPr lang="en-IE"/>
          </a:p>
        </p:txBody>
      </p:sp>
    </p:spTree>
    <p:extLst>
      <p:ext uri="{BB962C8B-B14F-4D97-AF65-F5344CB8AC3E}">
        <p14:creationId xmlns:p14="http://schemas.microsoft.com/office/powerpoint/2010/main" val="1222096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C289028-D6AA-4ED3-A21F-0A5DF5309687}" type="datetimeFigureOut">
              <a:rPr lang="en-IE" smtClean="0"/>
              <a:t>26/01/2023</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7A5F7BBD-123D-4C71-8528-4CFDA7B41B9D}" type="slidenum">
              <a:rPr lang="en-IE" smtClean="0"/>
              <a:t>‹#›</a:t>
            </a:fld>
            <a:endParaRPr lang="en-IE"/>
          </a:p>
        </p:txBody>
      </p:sp>
    </p:spTree>
    <p:extLst>
      <p:ext uri="{BB962C8B-B14F-4D97-AF65-F5344CB8AC3E}">
        <p14:creationId xmlns:p14="http://schemas.microsoft.com/office/powerpoint/2010/main" val="704365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C289028-D6AA-4ED3-A21F-0A5DF5309687}" type="datetimeFigureOut">
              <a:rPr lang="en-IE" smtClean="0"/>
              <a:t>26/01/2023</a:t>
            </a:fld>
            <a:endParaRPr lang="en-IE"/>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E"/>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A5F7BBD-123D-4C71-8528-4CFDA7B41B9D}" type="slidenum">
              <a:rPr lang="en-IE" smtClean="0"/>
              <a:t>‹#›</a:t>
            </a:fld>
            <a:endParaRPr lang="en-IE"/>
          </a:p>
        </p:txBody>
      </p:sp>
    </p:spTree>
    <p:extLst>
      <p:ext uri="{BB962C8B-B14F-4D97-AF65-F5344CB8AC3E}">
        <p14:creationId xmlns:p14="http://schemas.microsoft.com/office/powerpoint/2010/main" val="2504575896"/>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svg"/><Relationship Id="rId12"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svg"/><Relationship Id="rId5" Type="http://schemas.openxmlformats.org/officeDocument/2006/relationships/image" Target="../media/image45.png"/><Relationship Id="rId15" Type="http://schemas.openxmlformats.org/officeDocument/2006/relationships/image" Target="../media/image55.jpeg"/><Relationship Id="rId10" Type="http://schemas.openxmlformats.org/officeDocument/2006/relationships/image" Target="../media/image50.png"/><Relationship Id="rId4" Type="http://schemas.openxmlformats.org/officeDocument/2006/relationships/image" Target="../media/image44.jpeg"/><Relationship Id="rId9" Type="http://schemas.openxmlformats.org/officeDocument/2006/relationships/image" Target="../media/image49.svg"/><Relationship Id="rId14" Type="http://schemas.openxmlformats.org/officeDocument/2006/relationships/image" Target="../media/image54.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6.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8.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svg"/><Relationship Id="rId4" Type="http://schemas.openxmlformats.org/officeDocument/2006/relationships/image" Target="../media/image66.png"/></Relationships>
</file>

<file path=ppt/slides/_rels/slide22.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8.pn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3" Type="http://schemas.openxmlformats.org/officeDocument/2006/relationships/image" Target="../media/image16.png"/><Relationship Id="rId18" Type="http://schemas.openxmlformats.org/officeDocument/2006/relationships/image" Target="../media/image21.svg"/><Relationship Id="rId26" Type="http://schemas.openxmlformats.org/officeDocument/2006/relationships/image" Target="../media/image29.svg"/><Relationship Id="rId3" Type="http://schemas.openxmlformats.org/officeDocument/2006/relationships/image" Target="../media/image6.png"/><Relationship Id="rId21" Type="http://schemas.openxmlformats.org/officeDocument/2006/relationships/image" Target="../media/image24.png"/><Relationship Id="rId34" Type="http://schemas.openxmlformats.org/officeDocument/2006/relationships/image" Target="../media/image37.svg"/><Relationship Id="rId7" Type="http://schemas.openxmlformats.org/officeDocument/2006/relationships/image" Target="../media/image10.png"/><Relationship Id="rId12" Type="http://schemas.openxmlformats.org/officeDocument/2006/relationships/image" Target="../media/image15.svg"/><Relationship Id="rId17" Type="http://schemas.openxmlformats.org/officeDocument/2006/relationships/image" Target="../media/image20.png"/><Relationship Id="rId25" Type="http://schemas.openxmlformats.org/officeDocument/2006/relationships/image" Target="../media/image28.png"/><Relationship Id="rId33" Type="http://schemas.openxmlformats.org/officeDocument/2006/relationships/image" Target="../media/image36.png"/><Relationship Id="rId2" Type="http://schemas.openxmlformats.org/officeDocument/2006/relationships/notesSlide" Target="../notesSlides/notesSlide4.xml"/><Relationship Id="rId16" Type="http://schemas.openxmlformats.org/officeDocument/2006/relationships/image" Target="../media/image19.svg"/><Relationship Id="rId20" Type="http://schemas.openxmlformats.org/officeDocument/2006/relationships/image" Target="../media/image23.svg"/><Relationship Id="rId29"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9.svg"/><Relationship Id="rId11" Type="http://schemas.openxmlformats.org/officeDocument/2006/relationships/image" Target="../media/image14.png"/><Relationship Id="rId24" Type="http://schemas.openxmlformats.org/officeDocument/2006/relationships/image" Target="../media/image27.svg"/><Relationship Id="rId32" Type="http://schemas.openxmlformats.org/officeDocument/2006/relationships/image" Target="../media/image35.sv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svg"/><Relationship Id="rId36" Type="http://schemas.openxmlformats.org/officeDocument/2006/relationships/image" Target="../media/image39.svg"/><Relationship Id="rId10" Type="http://schemas.openxmlformats.org/officeDocument/2006/relationships/image" Target="../media/image13.svg"/><Relationship Id="rId19" Type="http://schemas.openxmlformats.org/officeDocument/2006/relationships/image" Target="../media/image22.png"/><Relationship Id="rId31" Type="http://schemas.openxmlformats.org/officeDocument/2006/relationships/image" Target="../media/image34.pn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 Id="rId22" Type="http://schemas.openxmlformats.org/officeDocument/2006/relationships/image" Target="../media/image25.svg"/><Relationship Id="rId27" Type="http://schemas.openxmlformats.org/officeDocument/2006/relationships/image" Target="../media/image30.png"/><Relationship Id="rId30" Type="http://schemas.openxmlformats.org/officeDocument/2006/relationships/image" Target="../media/image33.svg"/><Relationship Id="rId35" Type="http://schemas.openxmlformats.org/officeDocument/2006/relationships/image" Target="../media/image38.png"/><Relationship Id="rId8" Type="http://schemas.openxmlformats.org/officeDocument/2006/relationships/image" Target="../media/image11.svg"/></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B7D4B16D-600A-41A1-8B1B-3727C56C0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DE7C35E0-BD19-4AFC-81BF-7A7507E9C9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60000"/>
            </a:schemeClr>
          </a:solidFill>
          <a:effectLst/>
        </p:grpSpPr>
        <p:sp>
          <p:nvSpPr>
            <p:cNvPr id="77" name="Rectangle 5">
              <a:extLst>
                <a:ext uri="{FF2B5EF4-FFF2-40B4-BE49-F238E27FC236}">
                  <a16:creationId xmlns:a16="http://schemas.microsoft.com/office/drawing/2014/main" id="{1E08D20A-3975-4596-85C6-D4679958628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8" name="Freeform 6">
              <a:extLst>
                <a:ext uri="{FF2B5EF4-FFF2-40B4-BE49-F238E27FC236}">
                  <a16:creationId xmlns:a16="http://schemas.microsoft.com/office/drawing/2014/main" id="{630A9349-BFE4-4720-A229-98DCD3B69F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7">
              <a:extLst>
                <a:ext uri="{FF2B5EF4-FFF2-40B4-BE49-F238E27FC236}">
                  <a16:creationId xmlns:a16="http://schemas.microsoft.com/office/drawing/2014/main" id="{28487744-BBC9-4D40-85B3-0D45003C33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Rectangle 8">
              <a:extLst>
                <a:ext uri="{FF2B5EF4-FFF2-40B4-BE49-F238E27FC236}">
                  <a16:creationId xmlns:a16="http://schemas.microsoft.com/office/drawing/2014/main" id="{FAD6EF4D-97BD-46B4-9B5B-CD70971DD5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1" name="Freeform 9">
              <a:extLst>
                <a:ext uri="{FF2B5EF4-FFF2-40B4-BE49-F238E27FC236}">
                  <a16:creationId xmlns:a16="http://schemas.microsoft.com/office/drawing/2014/main" id="{210DCC42-11D2-4162-B47A-869B3F6694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0">
              <a:extLst>
                <a:ext uri="{FF2B5EF4-FFF2-40B4-BE49-F238E27FC236}">
                  <a16:creationId xmlns:a16="http://schemas.microsoft.com/office/drawing/2014/main" id="{DE4880D6-6ECE-4F1B-B474-FE3940D04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1">
              <a:extLst>
                <a:ext uri="{FF2B5EF4-FFF2-40B4-BE49-F238E27FC236}">
                  <a16:creationId xmlns:a16="http://schemas.microsoft.com/office/drawing/2014/main" id="{A1A39307-F675-49D2-9E45-28DA2AB5C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12">
              <a:extLst>
                <a:ext uri="{FF2B5EF4-FFF2-40B4-BE49-F238E27FC236}">
                  <a16:creationId xmlns:a16="http://schemas.microsoft.com/office/drawing/2014/main" id="{AC5E23C5-C5D6-4BC3-9531-C0B2D7D29F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3">
              <a:extLst>
                <a:ext uri="{FF2B5EF4-FFF2-40B4-BE49-F238E27FC236}">
                  <a16:creationId xmlns:a16="http://schemas.microsoft.com/office/drawing/2014/main" id="{4D3FC0A7-9672-4B19-8D54-71C3B39F7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4">
              <a:extLst>
                <a:ext uri="{FF2B5EF4-FFF2-40B4-BE49-F238E27FC236}">
                  <a16:creationId xmlns:a16="http://schemas.microsoft.com/office/drawing/2014/main" id="{9911D04C-3FFB-4D1E-8F59-5C02692E3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15">
              <a:extLst>
                <a:ext uri="{FF2B5EF4-FFF2-40B4-BE49-F238E27FC236}">
                  <a16:creationId xmlns:a16="http://schemas.microsoft.com/office/drawing/2014/main" id="{A0178C8F-EF32-4F3D-B022-60A7DE1367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16">
              <a:extLst>
                <a:ext uri="{FF2B5EF4-FFF2-40B4-BE49-F238E27FC236}">
                  <a16:creationId xmlns:a16="http://schemas.microsoft.com/office/drawing/2014/main" id="{EEB2DD25-DE0D-48CE-8218-E4EF12273A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17">
              <a:extLst>
                <a:ext uri="{FF2B5EF4-FFF2-40B4-BE49-F238E27FC236}">
                  <a16:creationId xmlns:a16="http://schemas.microsoft.com/office/drawing/2014/main" id="{13C92E55-66CB-48F7-BF28-5D8ED146BB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18">
              <a:extLst>
                <a:ext uri="{FF2B5EF4-FFF2-40B4-BE49-F238E27FC236}">
                  <a16:creationId xmlns:a16="http://schemas.microsoft.com/office/drawing/2014/main" id="{CB0B6C7B-4820-48AB-92AF-896559F009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19">
              <a:extLst>
                <a:ext uri="{FF2B5EF4-FFF2-40B4-BE49-F238E27FC236}">
                  <a16:creationId xmlns:a16="http://schemas.microsoft.com/office/drawing/2014/main" id="{2018EECD-4518-458F-989E-6FCAE5AE0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0">
              <a:extLst>
                <a:ext uri="{FF2B5EF4-FFF2-40B4-BE49-F238E27FC236}">
                  <a16:creationId xmlns:a16="http://schemas.microsoft.com/office/drawing/2014/main" id="{1FB0915F-3C52-468A-87E7-F3EE381DA3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21">
              <a:extLst>
                <a:ext uri="{FF2B5EF4-FFF2-40B4-BE49-F238E27FC236}">
                  <a16:creationId xmlns:a16="http://schemas.microsoft.com/office/drawing/2014/main" id="{7B184771-5A8E-4ED5-9179-24B19F26C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22">
              <a:extLst>
                <a:ext uri="{FF2B5EF4-FFF2-40B4-BE49-F238E27FC236}">
                  <a16:creationId xmlns:a16="http://schemas.microsoft.com/office/drawing/2014/main" id="{BC5162D1-D64C-4FBA-BE86-11B27A7432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3">
              <a:extLst>
                <a:ext uri="{FF2B5EF4-FFF2-40B4-BE49-F238E27FC236}">
                  <a16:creationId xmlns:a16="http://schemas.microsoft.com/office/drawing/2014/main" id="{9EFF345C-6A58-4123-B2D1-2ED9E36912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24">
              <a:extLst>
                <a:ext uri="{FF2B5EF4-FFF2-40B4-BE49-F238E27FC236}">
                  <a16:creationId xmlns:a16="http://schemas.microsoft.com/office/drawing/2014/main" id="{03CE89F7-AE1C-4370-920E-EE04C4124F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25">
              <a:extLst>
                <a:ext uri="{FF2B5EF4-FFF2-40B4-BE49-F238E27FC236}">
                  <a16:creationId xmlns:a16="http://schemas.microsoft.com/office/drawing/2014/main" id="{D6E298F6-F99D-49EF-B614-24D2179C23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26">
              <a:extLst>
                <a:ext uri="{FF2B5EF4-FFF2-40B4-BE49-F238E27FC236}">
                  <a16:creationId xmlns:a16="http://schemas.microsoft.com/office/drawing/2014/main" id="{2424FD35-451D-468C-9EB2-8DA350C124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27">
              <a:extLst>
                <a:ext uri="{FF2B5EF4-FFF2-40B4-BE49-F238E27FC236}">
                  <a16:creationId xmlns:a16="http://schemas.microsoft.com/office/drawing/2014/main" id="{45BC0C6F-B91F-42CC-9046-522FE8223C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28">
              <a:extLst>
                <a:ext uri="{FF2B5EF4-FFF2-40B4-BE49-F238E27FC236}">
                  <a16:creationId xmlns:a16="http://schemas.microsoft.com/office/drawing/2014/main" id="{F88AFBEE-A8B5-4B18-B834-5269F6C13C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29">
              <a:extLst>
                <a:ext uri="{FF2B5EF4-FFF2-40B4-BE49-F238E27FC236}">
                  <a16:creationId xmlns:a16="http://schemas.microsoft.com/office/drawing/2014/main" id="{64B0F493-EC69-4C85-87D4-287628231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0">
              <a:extLst>
                <a:ext uri="{FF2B5EF4-FFF2-40B4-BE49-F238E27FC236}">
                  <a16:creationId xmlns:a16="http://schemas.microsoft.com/office/drawing/2014/main" id="{09920E7F-979C-40F6-8FB1-791325A4A4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31">
              <a:extLst>
                <a:ext uri="{FF2B5EF4-FFF2-40B4-BE49-F238E27FC236}">
                  <a16:creationId xmlns:a16="http://schemas.microsoft.com/office/drawing/2014/main" id="{1387BCC3-D7BF-443E-B18C-87B696E64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32">
              <a:extLst>
                <a:ext uri="{FF2B5EF4-FFF2-40B4-BE49-F238E27FC236}">
                  <a16:creationId xmlns:a16="http://schemas.microsoft.com/office/drawing/2014/main" id="{F1C0670D-9FA2-48D7-AFDB-4438ECC3EE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Rectangle 33">
              <a:extLst>
                <a:ext uri="{FF2B5EF4-FFF2-40B4-BE49-F238E27FC236}">
                  <a16:creationId xmlns:a16="http://schemas.microsoft.com/office/drawing/2014/main" id="{34088C0C-CAD1-4E66-A162-1D7020365B6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6" name="Freeform 34">
              <a:extLst>
                <a:ext uri="{FF2B5EF4-FFF2-40B4-BE49-F238E27FC236}">
                  <a16:creationId xmlns:a16="http://schemas.microsoft.com/office/drawing/2014/main" id="{B8C224A6-72B4-4763-B708-65A321D0D6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35">
              <a:extLst>
                <a:ext uri="{FF2B5EF4-FFF2-40B4-BE49-F238E27FC236}">
                  <a16:creationId xmlns:a16="http://schemas.microsoft.com/office/drawing/2014/main" id="{2EE3A964-523C-470B-8B10-09053452C5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36">
              <a:extLst>
                <a:ext uri="{FF2B5EF4-FFF2-40B4-BE49-F238E27FC236}">
                  <a16:creationId xmlns:a16="http://schemas.microsoft.com/office/drawing/2014/main" id="{1B87487E-C0EA-4E2A-8FC0-3D4C4F0177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37">
              <a:extLst>
                <a:ext uri="{FF2B5EF4-FFF2-40B4-BE49-F238E27FC236}">
                  <a16:creationId xmlns:a16="http://schemas.microsoft.com/office/drawing/2014/main" id="{D8B57E7E-D885-4A0B-BBA0-E3BC3A68CD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38">
              <a:extLst>
                <a:ext uri="{FF2B5EF4-FFF2-40B4-BE49-F238E27FC236}">
                  <a16:creationId xmlns:a16="http://schemas.microsoft.com/office/drawing/2014/main" id="{6FB84573-B84B-4571-A6E5-91CD308E7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39">
              <a:extLst>
                <a:ext uri="{FF2B5EF4-FFF2-40B4-BE49-F238E27FC236}">
                  <a16:creationId xmlns:a16="http://schemas.microsoft.com/office/drawing/2014/main" id="{7EE5EE00-E139-4AB9-ACFC-5E39CFA95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40">
              <a:extLst>
                <a:ext uri="{FF2B5EF4-FFF2-40B4-BE49-F238E27FC236}">
                  <a16:creationId xmlns:a16="http://schemas.microsoft.com/office/drawing/2014/main" id="{5A38A6AA-6753-4EFE-94BB-96DF739758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41">
              <a:extLst>
                <a:ext uri="{FF2B5EF4-FFF2-40B4-BE49-F238E27FC236}">
                  <a16:creationId xmlns:a16="http://schemas.microsoft.com/office/drawing/2014/main" id="{506AB599-570B-4547-97F4-F2C6723014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42">
              <a:extLst>
                <a:ext uri="{FF2B5EF4-FFF2-40B4-BE49-F238E27FC236}">
                  <a16:creationId xmlns:a16="http://schemas.microsoft.com/office/drawing/2014/main" id="{9AFDEA1E-DBAB-4507-8D36-786F19A85B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43">
              <a:extLst>
                <a:ext uri="{FF2B5EF4-FFF2-40B4-BE49-F238E27FC236}">
                  <a16:creationId xmlns:a16="http://schemas.microsoft.com/office/drawing/2014/main" id="{C824D6F7-0BDF-4C8C-869D-BDDEB0764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44">
              <a:extLst>
                <a:ext uri="{FF2B5EF4-FFF2-40B4-BE49-F238E27FC236}">
                  <a16:creationId xmlns:a16="http://schemas.microsoft.com/office/drawing/2014/main" id="{6953C491-AE0F-4D2B-9474-18D5E8B5D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Rectangle 45">
              <a:extLst>
                <a:ext uri="{FF2B5EF4-FFF2-40B4-BE49-F238E27FC236}">
                  <a16:creationId xmlns:a16="http://schemas.microsoft.com/office/drawing/2014/main" id="{5B956350-9BDD-4090-B2B6-12C13D1CE27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8" name="Freeform 46">
              <a:extLst>
                <a:ext uri="{FF2B5EF4-FFF2-40B4-BE49-F238E27FC236}">
                  <a16:creationId xmlns:a16="http://schemas.microsoft.com/office/drawing/2014/main" id="{ECE31E80-E354-44C3-81E0-4E3E41DDF6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47">
              <a:extLst>
                <a:ext uri="{FF2B5EF4-FFF2-40B4-BE49-F238E27FC236}">
                  <a16:creationId xmlns:a16="http://schemas.microsoft.com/office/drawing/2014/main" id="{9DFA35DB-5360-405A-A7EB-064E51FBC0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48">
              <a:extLst>
                <a:ext uri="{FF2B5EF4-FFF2-40B4-BE49-F238E27FC236}">
                  <a16:creationId xmlns:a16="http://schemas.microsoft.com/office/drawing/2014/main" id="{2DA499BD-4313-4AD1-BE87-4BEF50FEC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49">
              <a:extLst>
                <a:ext uri="{FF2B5EF4-FFF2-40B4-BE49-F238E27FC236}">
                  <a16:creationId xmlns:a16="http://schemas.microsoft.com/office/drawing/2014/main" id="{680E4C6D-12D1-417A-A709-EC416D98FA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50">
              <a:extLst>
                <a:ext uri="{FF2B5EF4-FFF2-40B4-BE49-F238E27FC236}">
                  <a16:creationId xmlns:a16="http://schemas.microsoft.com/office/drawing/2014/main" id="{C93537B4-09B6-4CC6-92DE-3D3BDAC7A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51">
              <a:extLst>
                <a:ext uri="{FF2B5EF4-FFF2-40B4-BE49-F238E27FC236}">
                  <a16:creationId xmlns:a16="http://schemas.microsoft.com/office/drawing/2014/main" id="{5D100FC5-9EA8-4DA7-AFA4-BC60831FD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52">
              <a:extLst>
                <a:ext uri="{FF2B5EF4-FFF2-40B4-BE49-F238E27FC236}">
                  <a16:creationId xmlns:a16="http://schemas.microsoft.com/office/drawing/2014/main" id="{3F10D757-6A3B-4314-9755-419B3738E4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53">
              <a:extLst>
                <a:ext uri="{FF2B5EF4-FFF2-40B4-BE49-F238E27FC236}">
                  <a16:creationId xmlns:a16="http://schemas.microsoft.com/office/drawing/2014/main" id="{28A4D881-D08B-4AAF-866D-7C31601126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6" name="Freeform 54">
              <a:extLst>
                <a:ext uri="{FF2B5EF4-FFF2-40B4-BE49-F238E27FC236}">
                  <a16:creationId xmlns:a16="http://schemas.microsoft.com/office/drawing/2014/main" id="{A666F3F8-571E-483F-9B9F-31EDB91A9C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7" name="Freeform 55">
              <a:extLst>
                <a:ext uri="{FF2B5EF4-FFF2-40B4-BE49-F238E27FC236}">
                  <a16:creationId xmlns:a16="http://schemas.microsoft.com/office/drawing/2014/main" id="{18305C0F-0A00-450D-92A1-313C724398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8" name="Freeform 56">
              <a:extLst>
                <a:ext uri="{FF2B5EF4-FFF2-40B4-BE49-F238E27FC236}">
                  <a16:creationId xmlns:a16="http://schemas.microsoft.com/office/drawing/2014/main" id="{9A5635D8-CCB7-4D16-BB87-B1BC1AC97D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9" name="Freeform 57">
              <a:extLst>
                <a:ext uri="{FF2B5EF4-FFF2-40B4-BE49-F238E27FC236}">
                  <a16:creationId xmlns:a16="http://schemas.microsoft.com/office/drawing/2014/main" id="{7C10A784-B5EE-4486-96E7-3CC72B93A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0" name="Freeform 58">
              <a:extLst>
                <a:ext uri="{FF2B5EF4-FFF2-40B4-BE49-F238E27FC236}">
                  <a16:creationId xmlns:a16="http://schemas.microsoft.com/office/drawing/2014/main" id="{AE5FA7CA-916C-4A34-A727-E0289D891A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132" name="Picture 2">
            <a:extLst>
              <a:ext uri="{FF2B5EF4-FFF2-40B4-BE49-F238E27FC236}">
                <a16:creationId xmlns:a16="http://schemas.microsoft.com/office/drawing/2014/main" id="{51039561-92F9-40EE-900B-6AA0F58042A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3" y="9525"/>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A7FD73E-957C-FAED-C4E8-49F2CFB624D7}"/>
              </a:ext>
            </a:extLst>
          </p:cNvPr>
          <p:cNvSpPr>
            <a:spLocks noGrp="1"/>
          </p:cNvSpPr>
          <p:nvPr>
            <p:ph type="ctrTitle"/>
          </p:nvPr>
        </p:nvSpPr>
        <p:spPr>
          <a:xfrm>
            <a:off x="1785937" y="1122363"/>
            <a:ext cx="4785105" cy="4287836"/>
          </a:xfrm>
        </p:spPr>
        <p:txBody>
          <a:bodyPr anchor="ctr">
            <a:normAutofit/>
          </a:bodyPr>
          <a:lstStyle/>
          <a:p>
            <a:pPr algn="r"/>
            <a:r>
              <a:rPr lang="en-IE" sz="6000" dirty="0"/>
              <a:t>Big Data Architecture</a:t>
            </a:r>
          </a:p>
        </p:txBody>
      </p:sp>
      <p:sp>
        <p:nvSpPr>
          <p:cNvPr id="3" name="Subtitle 2">
            <a:extLst>
              <a:ext uri="{FF2B5EF4-FFF2-40B4-BE49-F238E27FC236}">
                <a16:creationId xmlns:a16="http://schemas.microsoft.com/office/drawing/2014/main" id="{43C0B0FB-4D15-125B-298F-97BCA06F01A2}"/>
              </a:ext>
            </a:extLst>
          </p:cNvPr>
          <p:cNvSpPr>
            <a:spLocks noGrp="1"/>
          </p:cNvSpPr>
          <p:nvPr>
            <p:ph type="subTitle" idx="1"/>
          </p:nvPr>
        </p:nvSpPr>
        <p:spPr>
          <a:xfrm>
            <a:off x="7851631" y="1122363"/>
            <a:ext cx="2816368" cy="4287834"/>
          </a:xfrm>
        </p:spPr>
        <p:txBody>
          <a:bodyPr anchor="ctr">
            <a:normAutofit/>
          </a:bodyPr>
          <a:lstStyle/>
          <a:p>
            <a:r>
              <a:rPr lang="en-IE" sz="2400" dirty="0"/>
              <a:t>Max Darby</a:t>
            </a:r>
          </a:p>
          <a:p>
            <a:r>
              <a:rPr lang="en-IE" sz="2400" dirty="0"/>
              <a:t>DARBYM1@TCD.ie</a:t>
            </a:r>
          </a:p>
        </p:txBody>
      </p:sp>
      <p:cxnSp>
        <p:nvCxnSpPr>
          <p:cNvPr id="134" name="Straight Connector 133">
            <a:extLst>
              <a:ext uri="{FF2B5EF4-FFF2-40B4-BE49-F238E27FC236}">
                <a16:creationId xmlns:a16="http://schemas.microsoft.com/office/drawing/2014/main" id="{D902DA06-324A-48CE-8C20-94535480A6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133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9326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467609E-71A2-D0C0-12AC-39E50B275464}"/>
              </a:ext>
            </a:extLst>
          </p:cNvPr>
          <p:cNvSpPr/>
          <p:nvPr/>
        </p:nvSpPr>
        <p:spPr>
          <a:xfrm>
            <a:off x="956441" y="1566040"/>
            <a:ext cx="1252044" cy="439332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endParaRPr lang="en-IE" dirty="0"/>
          </a:p>
          <a:p>
            <a:pPr algn="ctr"/>
            <a:r>
              <a:rPr lang="en-IE" dirty="0"/>
              <a:t>Data Sources &amp; Discovery</a:t>
            </a:r>
          </a:p>
        </p:txBody>
      </p:sp>
      <p:sp>
        <p:nvSpPr>
          <p:cNvPr id="5" name="Rectangle: Rounded Corners 4">
            <a:extLst>
              <a:ext uri="{FF2B5EF4-FFF2-40B4-BE49-F238E27FC236}">
                <a16:creationId xmlns:a16="http://schemas.microsoft.com/office/drawing/2014/main" id="{0A951F7E-F977-9320-9E69-1FE6F79E2036}"/>
              </a:ext>
            </a:extLst>
          </p:cNvPr>
          <p:cNvSpPr/>
          <p:nvPr/>
        </p:nvSpPr>
        <p:spPr>
          <a:xfrm>
            <a:off x="3509148" y="1587061"/>
            <a:ext cx="1103588" cy="3605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endParaRPr lang="en-IE" dirty="0"/>
          </a:p>
          <a:p>
            <a:pPr algn="ctr"/>
            <a:endParaRPr lang="en-IE" dirty="0"/>
          </a:p>
          <a:p>
            <a:pPr algn="ctr"/>
            <a:r>
              <a:rPr lang="en-IE" dirty="0"/>
              <a:t>Storage</a:t>
            </a:r>
          </a:p>
        </p:txBody>
      </p:sp>
      <p:sp>
        <p:nvSpPr>
          <p:cNvPr id="6" name="Rectangle: Rounded Corners 5">
            <a:extLst>
              <a:ext uri="{FF2B5EF4-FFF2-40B4-BE49-F238E27FC236}">
                <a16:creationId xmlns:a16="http://schemas.microsoft.com/office/drawing/2014/main" id="{C965D7F0-44AB-40A8-8EF5-64FAFB4697A6}"/>
              </a:ext>
            </a:extLst>
          </p:cNvPr>
          <p:cNvSpPr/>
          <p:nvPr/>
        </p:nvSpPr>
        <p:spPr>
          <a:xfrm>
            <a:off x="4908335" y="1566041"/>
            <a:ext cx="3247694" cy="242789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E" dirty="0"/>
              <a:t>Analytics/Reporting</a:t>
            </a:r>
          </a:p>
          <a:p>
            <a:pPr algn="ctr"/>
            <a:r>
              <a:rPr lang="en-IE" dirty="0"/>
              <a:t>Layer</a:t>
            </a:r>
          </a:p>
        </p:txBody>
      </p:sp>
      <p:sp>
        <p:nvSpPr>
          <p:cNvPr id="7" name="Rectangle: Rounded Corners 6">
            <a:extLst>
              <a:ext uri="{FF2B5EF4-FFF2-40B4-BE49-F238E27FC236}">
                <a16:creationId xmlns:a16="http://schemas.microsoft.com/office/drawing/2014/main" id="{41669842-9ADA-70EC-B2A9-E53519BAA4E8}"/>
              </a:ext>
            </a:extLst>
          </p:cNvPr>
          <p:cNvSpPr/>
          <p:nvPr/>
        </p:nvSpPr>
        <p:spPr>
          <a:xfrm>
            <a:off x="8324197" y="1566042"/>
            <a:ext cx="1655374" cy="242789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E" dirty="0"/>
              <a:t>Business Functions (Consumption)</a:t>
            </a:r>
          </a:p>
        </p:txBody>
      </p:sp>
      <p:sp>
        <p:nvSpPr>
          <p:cNvPr id="8" name="Rectangle: Rounded Corners 7">
            <a:extLst>
              <a:ext uri="{FF2B5EF4-FFF2-40B4-BE49-F238E27FC236}">
                <a16:creationId xmlns:a16="http://schemas.microsoft.com/office/drawing/2014/main" id="{516568A5-38F2-1D14-C898-ADEFB3EEA41C}"/>
              </a:ext>
            </a:extLst>
          </p:cNvPr>
          <p:cNvSpPr/>
          <p:nvPr/>
        </p:nvSpPr>
        <p:spPr>
          <a:xfrm>
            <a:off x="10150367" y="1566040"/>
            <a:ext cx="1337440" cy="439332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E" dirty="0"/>
              <a:t>Business Objectives</a:t>
            </a:r>
          </a:p>
        </p:txBody>
      </p:sp>
      <p:sp>
        <p:nvSpPr>
          <p:cNvPr id="9" name="Rectangle: Rounded Corners 8">
            <a:extLst>
              <a:ext uri="{FF2B5EF4-FFF2-40B4-BE49-F238E27FC236}">
                <a16:creationId xmlns:a16="http://schemas.microsoft.com/office/drawing/2014/main" id="{7A8D1F5B-F1FA-4376-9543-EBFE40E39B67}"/>
              </a:ext>
            </a:extLst>
          </p:cNvPr>
          <p:cNvSpPr/>
          <p:nvPr/>
        </p:nvSpPr>
        <p:spPr>
          <a:xfrm>
            <a:off x="4908333" y="4424855"/>
            <a:ext cx="5071237" cy="153451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E" dirty="0"/>
              <a:t>AI Layer</a:t>
            </a:r>
          </a:p>
        </p:txBody>
      </p:sp>
      <p:sp>
        <p:nvSpPr>
          <p:cNvPr id="10" name="Rectangle: Rounded Corners 9">
            <a:extLst>
              <a:ext uri="{FF2B5EF4-FFF2-40B4-BE49-F238E27FC236}">
                <a16:creationId xmlns:a16="http://schemas.microsoft.com/office/drawing/2014/main" id="{617BFDFA-0D42-B71A-2BB6-0492527B9EA6}"/>
              </a:ext>
            </a:extLst>
          </p:cNvPr>
          <p:cNvSpPr/>
          <p:nvPr/>
        </p:nvSpPr>
        <p:spPr>
          <a:xfrm>
            <a:off x="956441" y="6164315"/>
            <a:ext cx="9175529" cy="63587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E" dirty="0"/>
              <a:t>Data Management Layer (Governance &amp; Security)</a:t>
            </a:r>
          </a:p>
        </p:txBody>
      </p:sp>
      <p:sp>
        <p:nvSpPr>
          <p:cNvPr id="11" name="Rectangle: Rounded Corners 10">
            <a:extLst>
              <a:ext uri="{FF2B5EF4-FFF2-40B4-BE49-F238E27FC236}">
                <a16:creationId xmlns:a16="http://schemas.microsoft.com/office/drawing/2014/main" id="{2AB7E7B4-B1A7-2FB7-8B34-0D7909AF84B4}"/>
              </a:ext>
            </a:extLst>
          </p:cNvPr>
          <p:cNvSpPr/>
          <p:nvPr/>
        </p:nvSpPr>
        <p:spPr>
          <a:xfrm>
            <a:off x="6729251" y="3247696"/>
            <a:ext cx="2402929" cy="176048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E" dirty="0"/>
              <a:t>Analytic operating model</a:t>
            </a:r>
          </a:p>
        </p:txBody>
      </p:sp>
      <p:sp>
        <p:nvSpPr>
          <p:cNvPr id="12" name="Rectangle: Rounded Corners 11">
            <a:extLst>
              <a:ext uri="{FF2B5EF4-FFF2-40B4-BE49-F238E27FC236}">
                <a16:creationId xmlns:a16="http://schemas.microsoft.com/office/drawing/2014/main" id="{725DDFEA-EBED-EFDB-A20E-C1B409FCBD03}"/>
              </a:ext>
            </a:extLst>
          </p:cNvPr>
          <p:cNvSpPr/>
          <p:nvPr/>
        </p:nvSpPr>
        <p:spPr>
          <a:xfrm>
            <a:off x="8996198" y="1865586"/>
            <a:ext cx="2137542" cy="48347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E" dirty="0"/>
              <a:t>Data Literacy</a:t>
            </a:r>
          </a:p>
        </p:txBody>
      </p:sp>
      <p:sp>
        <p:nvSpPr>
          <p:cNvPr id="14" name="Rectangle: Rounded Corners 13">
            <a:extLst>
              <a:ext uri="{FF2B5EF4-FFF2-40B4-BE49-F238E27FC236}">
                <a16:creationId xmlns:a16="http://schemas.microsoft.com/office/drawing/2014/main" id="{13FDAA12-BFAC-5ADD-7111-EA449F652D2A}"/>
              </a:ext>
            </a:extLst>
          </p:cNvPr>
          <p:cNvSpPr/>
          <p:nvPr/>
        </p:nvSpPr>
        <p:spPr>
          <a:xfrm>
            <a:off x="2286005" y="1587061"/>
            <a:ext cx="1145623" cy="439332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endParaRPr lang="en-IE" dirty="0"/>
          </a:p>
          <a:p>
            <a:pPr algn="ctr"/>
            <a:endParaRPr lang="en-IE" dirty="0"/>
          </a:p>
          <a:p>
            <a:pPr algn="ctr"/>
            <a:r>
              <a:rPr lang="en-IE" dirty="0"/>
              <a:t>Data Ingestion</a:t>
            </a:r>
          </a:p>
        </p:txBody>
      </p:sp>
      <p:pic>
        <p:nvPicPr>
          <p:cNvPr id="3" name="Picture 2">
            <a:extLst>
              <a:ext uri="{FF2B5EF4-FFF2-40B4-BE49-F238E27FC236}">
                <a16:creationId xmlns:a16="http://schemas.microsoft.com/office/drawing/2014/main" id="{611EAA23-A90D-541F-AE9F-24EDAE6DB967}"/>
              </a:ext>
            </a:extLst>
          </p:cNvPr>
          <p:cNvPicPr>
            <a:picLocks noChangeAspect="1"/>
          </p:cNvPicPr>
          <p:nvPr/>
        </p:nvPicPr>
        <p:blipFill>
          <a:blip r:embed="rId3"/>
          <a:stretch>
            <a:fillRect/>
          </a:stretch>
        </p:blipFill>
        <p:spPr>
          <a:xfrm>
            <a:off x="704193" y="2970013"/>
            <a:ext cx="4138220" cy="2109110"/>
          </a:xfrm>
          <a:prstGeom prst="rect">
            <a:avLst/>
          </a:prstGeom>
        </p:spPr>
      </p:pic>
      <p:sp>
        <p:nvSpPr>
          <p:cNvPr id="15" name="Title 1">
            <a:extLst>
              <a:ext uri="{FF2B5EF4-FFF2-40B4-BE49-F238E27FC236}">
                <a16:creationId xmlns:a16="http://schemas.microsoft.com/office/drawing/2014/main" id="{D0DB325D-CC7A-AE92-5723-EA71F08FD39A}"/>
              </a:ext>
            </a:extLst>
          </p:cNvPr>
          <p:cNvSpPr>
            <a:spLocks noGrp="1"/>
          </p:cNvSpPr>
          <p:nvPr>
            <p:ph type="title"/>
          </p:nvPr>
        </p:nvSpPr>
        <p:spPr>
          <a:xfrm>
            <a:off x="1143001" y="429331"/>
            <a:ext cx="9905998" cy="705785"/>
          </a:xfrm>
        </p:spPr>
        <p:txBody>
          <a:bodyPr/>
          <a:lstStyle/>
          <a:p>
            <a:r>
              <a:rPr lang="en-IE" dirty="0"/>
              <a:t>data strategy</a:t>
            </a:r>
          </a:p>
        </p:txBody>
      </p:sp>
    </p:spTree>
    <p:extLst>
      <p:ext uri="{BB962C8B-B14F-4D97-AF65-F5344CB8AC3E}">
        <p14:creationId xmlns:p14="http://schemas.microsoft.com/office/powerpoint/2010/main" val="481044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467609E-71A2-D0C0-12AC-39E50B275464}"/>
              </a:ext>
            </a:extLst>
          </p:cNvPr>
          <p:cNvSpPr/>
          <p:nvPr/>
        </p:nvSpPr>
        <p:spPr>
          <a:xfrm>
            <a:off x="956441" y="1566040"/>
            <a:ext cx="1252044" cy="439332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endParaRPr lang="en-IE" dirty="0"/>
          </a:p>
          <a:p>
            <a:pPr algn="ctr"/>
            <a:r>
              <a:rPr lang="en-IE" dirty="0"/>
              <a:t>Data Sources &amp; Discovery</a:t>
            </a:r>
          </a:p>
        </p:txBody>
      </p:sp>
      <p:sp>
        <p:nvSpPr>
          <p:cNvPr id="5" name="Rectangle: Rounded Corners 4">
            <a:extLst>
              <a:ext uri="{FF2B5EF4-FFF2-40B4-BE49-F238E27FC236}">
                <a16:creationId xmlns:a16="http://schemas.microsoft.com/office/drawing/2014/main" id="{0A951F7E-F977-9320-9E69-1FE6F79E2036}"/>
              </a:ext>
            </a:extLst>
          </p:cNvPr>
          <p:cNvSpPr/>
          <p:nvPr/>
        </p:nvSpPr>
        <p:spPr>
          <a:xfrm>
            <a:off x="3509148" y="1587061"/>
            <a:ext cx="1103588" cy="3605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endParaRPr lang="en-IE" dirty="0"/>
          </a:p>
          <a:p>
            <a:pPr algn="ctr"/>
            <a:endParaRPr lang="en-IE" dirty="0"/>
          </a:p>
          <a:p>
            <a:pPr algn="ctr"/>
            <a:r>
              <a:rPr lang="en-IE" dirty="0"/>
              <a:t>Storage</a:t>
            </a:r>
          </a:p>
        </p:txBody>
      </p:sp>
      <p:sp>
        <p:nvSpPr>
          <p:cNvPr id="8" name="Rectangle: Rounded Corners 7">
            <a:extLst>
              <a:ext uri="{FF2B5EF4-FFF2-40B4-BE49-F238E27FC236}">
                <a16:creationId xmlns:a16="http://schemas.microsoft.com/office/drawing/2014/main" id="{516568A5-38F2-1D14-C898-ADEFB3EEA41C}"/>
              </a:ext>
            </a:extLst>
          </p:cNvPr>
          <p:cNvSpPr/>
          <p:nvPr/>
        </p:nvSpPr>
        <p:spPr>
          <a:xfrm>
            <a:off x="10150367" y="1566040"/>
            <a:ext cx="1337440" cy="439332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E" dirty="0"/>
              <a:t>Business Objectives</a:t>
            </a:r>
          </a:p>
        </p:txBody>
      </p:sp>
      <p:sp>
        <p:nvSpPr>
          <p:cNvPr id="9" name="Rectangle: Rounded Corners 8">
            <a:extLst>
              <a:ext uri="{FF2B5EF4-FFF2-40B4-BE49-F238E27FC236}">
                <a16:creationId xmlns:a16="http://schemas.microsoft.com/office/drawing/2014/main" id="{7A8D1F5B-F1FA-4376-9543-EBFE40E39B67}"/>
              </a:ext>
            </a:extLst>
          </p:cNvPr>
          <p:cNvSpPr/>
          <p:nvPr/>
        </p:nvSpPr>
        <p:spPr>
          <a:xfrm>
            <a:off x="4908333" y="4424855"/>
            <a:ext cx="5071237" cy="153451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E" dirty="0"/>
              <a:t>AI Layer</a:t>
            </a:r>
          </a:p>
        </p:txBody>
      </p:sp>
      <p:sp>
        <p:nvSpPr>
          <p:cNvPr id="10" name="Rectangle: Rounded Corners 9">
            <a:extLst>
              <a:ext uri="{FF2B5EF4-FFF2-40B4-BE49-F238E27FC236}">
                <a16:creationId xmlns:a16="http://schemas.microsoft.com/office/drawing/2014/main" id="{617BFDFA-0D42-B71A-2BB6-0492527B9EA6}"/>
              </a:ext>
            </a:extLst>
          </p:cNvPr>
          <p:cNvSpPr/>
          <p:nvPr/>
        </p:nvSpPr>
        <p:spPr>
          <a:xfrm>
            <a:off x="956441" y="6164315"/>
            <a:ext cx="9175529" cy="63587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E" dirty="0"/>
              <a:t>Data Management Layer (Governance &amp; Security)</a:t>
            </a:r>
          </a:p>
        </p:txBody>
      </p:sp>
      <p:sp>
        <p:nvSpPr>
          <p:cNvPr id="11" name="Rectangle: Rounded Corners 10">
            <a:extLst>
              <a:ext uri="{FF2B5EF4-FFF2-40B4-BE49-F238E27FC236}">
                <a16:creationId xmlns:a16="http://schemas.microsoft.com/office/drawing/2014/main" id="{2AB7E7B4-B1A7-2FB7-8B34-0D7909AF84B4}"/>
              </a:ext>
            </a:extLst>
          </p:cNvPr>
          <p:cNvSpPr/>
          <p:nvPr/>
        </p:nvSpPr>
        <p:spPr>
          <a:xfrm>
            <a:off x="6729251" y="3247696"/>
            <a:ext cx="2402929" cy="176048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E" dirty="0"/>
              <a:t>Analytic operating model</a:t>
            </a:r>
          </a:p>
        </p:txBody>
      </p:sp>
      <p:sp>
        <p:nvSpPr>
          <p:cNvPr id="12" name="Rectangle: Rounded Corners 11">
            <a:extLst>
              <a:ext uri="{FF2B5EF4-FFF2-40B4-BE49-F238E27FC236}">
                <a16:creationId xmlns:a16="http://schemas.microsoft.com/office/drawing/2014/main" id="{725DDFEA-EBED-EFDB-A20E-C1B409FCBD03}"/>
              </a:ext>
            </a:extLst>
          </p:cNvPr>
          <p:cNvSpPr/>
          <p:nvPr/>
        </p:nvSpPr>
        <p:spPr>
          <a:xfrm>
            <a:off x="8996198" y="1865586"/>
            <a:ext cx="2137542" cy="48347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E" dirty="0"/>
              <a:t>Data Literacy</a:t>
            </a:r>
          </a:p>
        </p:txBody>
      </p:sp>
      <p:sp>
        <p:nvSpPr>
          <p:cNvPr id="14" name="Rectangle: Rounded Corners 13">
            <a:extLst>
              <a:ext uri="{FF2B5EF4-FFF2-40B4-BE49-F238E27FC236}">
                <a16:creationId xmlns:a16="http://schemas.microsoft.com/office/drawing/2014/main" id="{13FDAA12-BFAC-5ADD-7111-EA449F652D2A}"/>
              </a:ext>
            </a:extLst>
          </p:cNvPr>
          <p:cNvSpPr/>
          <p:nvPr/>
        </p:nvSpPr>
        <p:spPr>
          <a:xfrm>
            <a:off x="2286005" y="1587061"/>
            <a:ext cx="1145623" cy="439332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endParaRPr lang="en-IE" dirty="0"/>
          </a:p>
          <a:p>
            <a:pPr algn="ctr"/>
            <a:endParaRPr lang="en-IE" dirty="0"/>
          </a:p>
          <a:p>
            <a:pPr algn="ctr"/>
            <a:r>
              <a:rPr lang="en-IE" dirty="0"/>
              <a:t>Data Ingestion</a:t>
            </a:r>
          </a:p>
        </p:txBody>
      </p:sp>
      <p:pic>
        <p:nvPicPr>
          <p:cNvPr id="3" name="Picture 2">
            <a:extLst>
              <a:ext uri="{FF2B5EF4-FFF2-40B4-BE49-F238E27FC236}">
                <a16:creationId xmlns:a16="http://schemas.microsoft.com/office/drawing/2014/main" id="{611EAA23-A90D-541F-AE9F-24EDAE6DB967}"/>
              </a:ext>
            </a:extLst>
          </p:cNvPr>
          <p:cNvPicPr>
            <a:picLocks noChangeAspect="1"/>
          </p:cNvPicPr>
          <p:nvPr/>
        </p:nvPicPr>
        <p:blipFill>
          <a:blip r:embed="rId3"/>
          <a:stretch>
            <a:fillRect/>
          </a:stretch>
        </p:blipFill>
        <p:spPr>
          <a:xfrm>
            <a:off x="704193" y="2970013"/>
            <a:ext cx="4138220" cy="2109110"/>
          </a:xfrm>
          <a:prstGeom prst="rect">
            <a:avLst/>
          </a:prstGeom>
        </p:spPr>
      </p:pic>
      <p:sp>
        <p:nvSpPr>
          <p:cNvPr id="6" name="Rectangle: Rounded Corners 5">
            <a:extLst>
              <a:ext uri="{FF2B5EF4-FFF2-40B4-BE49-F238E27FC236}">
                <a16:creationId xmlns:a16="http://schemas.microsoft.com/office/drawing/2014/main" id="{C965D7F0-44AB-40A8-8EF5-64FAFB4697A6}"/>
              </a:ext>
            </a:extLst>
          </p:cNvPr>
          <p:cNvSpPr/>
          <p:nvPr/>
        </p:nvSpPr>
        <p:spPr>
          <a:xfrm>
            <a:off x="883525" y="1566040"/>
            <a:ext cx="6653050" cy="4834759"/>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IE" dirty="0"/>
              <a:t>Analytics/Reporting</a:t>
            </a:r>
          </a:p>
          <a:p>
            <a:pPr algn="ctr"/>
            <a:r>
              <a:rPr lang="en-IE" dirty="0"/>
              <a:t>Layer</a:t>
            </a:r>
          </a:p>
        </p:txBody>
      </p:sp>
      <p:sp>
        <p:nvSpPr>
          <p:cNvPr id="7" name="Rectangle: Rounded Corners 6">
            <a:extLst>
              <a:ext uri="{FF2B5EF4-FFF2-40B4-BE49-F238E27FC236}">
                <a16:creationId xmlns:a16="http://schemas.microsoft.com/office/drawing/2014/main" id="{41669842-9ADA-70EC-B2A9-E53519BAA4E8}"/>
              </a:ext>
            </a:extLst>
          </p:cNvPr>
          <p:cNvSpPr/>
          <p:nvPr/>
        </p:nvSpPr>
        <p:spPr>
          <a:xfrm>
            <a:off x="7760369" y="1587061"/>
            <a:ext cx="3391110" cy="4834759"/>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IE" dirty="0"/>
              <a:t>Business Functions (Consumption)</a:t>
            </a:r>
          </a:p>
        </p:txBody>
      </p:sp>
      <p:pic>
        <p:nvPicPr>
          <p:cNvPr id="3074" name="Picture 2" descr="Why can't I access Get Apps icon in Power BI?">
            <a:extLst>
              <a:ext uri="{FF2B5EF4-FFF2-40B4-BE49-F238E27FC236}">
                <a16:creationId xmlns:a16="http://schemas.microsoft.com/office/drawing/2014/main" id="{EBB33366-3B7F-E885-3699-5DE2DB6D00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4799" y="2563812"/>
            <a:ext cx="877614" cy="87761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ableau Online - Salesforce User Login via OIDC">
            <a:extLst>
              <a:ext uri="{FF2B5EF4-FFF2-40B4-BE49-F238E27FC236}">
                <a16:creationId xmlns:a16="http://schemas.microsoft.com/office/drawing/2014/main" id="{F2531CF2-B51E-235E-1592-61D4166150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9634" y="3549159"/>
            <a:ext cx="965036" cy="965036"/>
          </a:xfrm>
          <a:prstGeom prst="rect">
            <a:avLst/>
          </a:prstGeom>
          <a:noFill/>
          <a:extLst>
            <a:ext uri="{909E8E84-426E-40DD-AFC4-6F175D3DCCD1}">
              <a14:hiddenFill xmlns:a14="http://schemas.microsoft.com/office/drawing/2010/main">
                <a:solidFill>
                  <a:srgbClr val="FFFFFF"/>
                </a:solidFill>
              </a14:hiddenFill>
            </a:ext>
          </a:extLst>
        </p:spPr>
      </p:pic>
      <p:pic>
        <p:nvPicPr>
          <p:cNvPr id="15" name="Graphic 14" descr="Presentation with checklist outline">
            <a:extLst>
              <a:ext uri="{FF2B5EF4-FFF2-40B4-BE49-F238E27FC236}">
                <a16:creationId xmlns:a16="http://schemas.microsoft.com/office/drawing/2014/main" id="{A6FF2136-3456-FC58-EB5E-EA009B76228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43935" y="2417153"/>
            <a:ext cx="914400" cy="914400"/>
          </a:xfrm>
          <a:prstGeom prst="rect">
            <a:avLst/>
          </a:prstGeom>
        </p:spPr>
      </p:pic>
      <p:pic>
        <p:nvPicPr>
          <p:cNvPr id="17" name="Graphic 16" descr="Bar graph with upward trend outline">
            <a:extLst>
              <a:ext uri="{FF2B5EF4-FFF2-40B4-BE49-F238E27FC236}">
                <a16:creationId xmlns:a16="http://schemas.microsoft.com/office/drawing/2014/main" id="{26D69D83-1753-E0CF-F585-C0CBB3E3FA2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012117" y="2472558"/>
            <a:ext cx="914400" cy="914400"/>
          </a:xfrm>
          <a:prstGeom prst="rect">
            <a:avLst/>
          </a:prstGeom>
        </p:spPr>
      </p:pic>
      <p:pic>
        <p:nvPicPr>
          <p:cNvPr id="19" name="Graphic 18" descr="Gauge outline">
            <a:extLst>
              <a:ext uri="{FF2B5EF4-FFF2-40B4-BE49-F238E27FC236}">
                <a16:creationId xmlns:a16="http://schemas.microsoft.com/office/drawing/2014/main" id="{C6290545-5651-4EFD-7695-4C5FBE7B9B0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134831" y="3213535"/>
            <a:ext cx="914400" cy="914400"/>
          </a:xfrm>
          <a:prstGeom prst="rect">
            <a:avLst/>
          </a:prstGeom>
        </p:spPr>
      </p:pic>
      <p:sp>
        <p:nvSpPr>
          <p:cNvPr id="20" name="TextBox 19">
            <a:extLst>
              <a:ext uri="{FF2B5EF4-FFF2-40B4-BE49-F238E27FC236}">
                <a16:creationId xmlns:a16="http://schemas.microsoft.com/office/drawing/2014/main" id="{11E1AACC-802F-19E1-7B75-9AAC892D5650}"/>
              </a:ext>
            </a:extLst>
          </p:cNvPr>
          <p:cNvSpPr txBox="1"/>
          <p:nvPr/>
        </p:nvSpPr>
        <p:spPr>
          <a:xfrm>
            <a:off x="7987614" y="4675193"/>
            <a:ext cx="2956259" cy="1200329"/>
          </a:xfrm>
          <a:prstGeom prst="rect">
            <a:avLst/>
          </a:prstGeom>
          <a:noFill/>
        </p:spPr>
        <p:txBody>
          <a:bodyPr wrap="none" rtlCol="0">
            <a:spAutoFit/>
          </a:bodyPr>
          <a:lstStyle/>
          <a:p>
            <a:r>
              <a:rPr lang="en-IE" dirty="0">
                <a:solidFill>
                  <a:schemeClr val="bg1"/>
                </a:solidFill>
              </a:rPr>
              <a:t>Custom dashboards/reports</a:t>
            </a:r>
          </a:p>
          <a:p>
            <a:r>
              <a:rPr lang="en-IE" dirty="0">
                <a:solidFill>
                  <a:schemeClr val="bg1"/>
                </a:solidFill>
              </a:rPr>
              <a:t>(Automated or Manual)</a:t>
            </a:r>
          </a:p>
          <a:p>
            <a:r>
              <a:rPr lang="en-IE" dirty="0">
                <a:solidFill>
                  <a:schemeClr val="bg1"/>
                </a:solidFill>
              </a:rPr>
              <a:t>Platform reporting</a:t>
            </a:r>
          </a:p>
          <a:p>
            <a:r>
              <a:rPr lang="en-IE" dirty="0">
                <a:solidFill>
                  <a:schemeClr val="bg1"/>
                </a:solidFill>
              </a:rPr>
              <a:t>Internal application front-ends</a:t>
            </a:r>
          </a:p>
        </p:txBody>
      </p:sp>
      <p:pic>
        <p:nvPicPr>
          <p:cNvPr id="3078" name="Picture 6" descr="Microsoft Excel: Spreadsheets – Apps on Google Play">
            <a:extLst>
              <a:ext uri="{FF2B5EF4-FFF2-40B4-BE49-F238E27FC236}">
                <a16:creationId xmlns:a16="http://schemas.microsoft.com/office/drawing/2014/main" id="{D69A8DD5-A6EF-7376-7045-8656D7838FC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19562" y="2588172"/>
            <a:ext cx="683172" cy="68317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Python - Wikiversity">
            <a:extLst>
              <a:ext uri="{FF2B5EF4-FFF2-40B4-BE49-F238E27FC236}">
                <a16:creationId xmlns:a16="http://schemas.microsoft.com/office/drawing/2014/main" id="{DDAE6C2F-53A2-66ED-475C-D211B59A2DB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78228" y="3352013"/>
            <a:ext cx="715495" cy="71549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Data Lakehouse Architecture and AI Company - Databricks">
            <a:extLst>
              <a:ext uri="{FF2B5EF4-FFF2-40B4-BE49-F238E27FC236}">
                <a16:creationId xmlns:a16="http://schemas.microsoft.com/office/drawing/2014/main" id="{62720700-2658-F17E-142A-AB0A781E027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21193" y="4063878"/>
            <a:ext cx="1455236" cy="76399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0C3E9A38-B460-A744-5B97-AA022F67CD00}"/>
              </a:ext>
            </a:extLst>
          </p:cNvPr>
          <p:cNvSpPr txBox="1"/>
          <p:nvPr/>
        </p:nvSpPr>
        <p:spPr>
          <a:xfrm>
            <a:off x="1281340" y="2806318"/>
            <a:ext cx="4824719" cy="2585323"/>
          </a:xfrm>
          <a:prstGeom prst="rect">
            <a:avLst/>
          </a:prstGeom>
          <a:noFill/>
        </p:spPr>
        <p:txBody>
          <a:bodyPr wrap="none" rtlCol="0">
            <a:spAutoFit/>
          </a:bodyPr>
          <a:lstStyle/>
          <a:p>
            <a:r>
              <a:rPr lang="en-IE" dirty="0">
                <a:solidFill>
                  <a:schemeClr val="bg1"/>
                </a:solidFill>
              </a:rPr>
              <a:t>Making data meaningful in context of the business.</a:t>
            </a:r>
          </a:p>
          <a:p>
            <a:endParaRPr lang="en-IE" dirty="0">
              <a:solidFill>
                <a:schemeClr val="bg1"/>
              </a:solidFill>
            </a:endParaRPr>
          </a:p>
          <a:p>
            <a:r>
              <a:rPr lang="en-IE" dirty="0">
                <a:solidFill>
                  <a:schemeClr val="bg1"/>
                </a:solidFill>
              </a:rPr>
              <a:t>Converting data from tables to meaningful output.</a:t>
            </a:r>
          </a:p>
          <a:p>
            <a:r>
              <a:rPr lang="en-IE" dirty="0">
                <a:solidFill>
                  <a:schemeClr val="bg1"/>
                </a:solidFill>
              </a:rPr>
              <a:t>Mixture of automated and manual processes.</a:t>
            </a:r>
          </a:p>
          <a:p>
            <a:r>
              <a:rPr lang="en-IE" dirty="0">
                <a:solidFill>
                  <a:schemeClr val="bg1"/>
                </a:solidFill>
              </a:rPr>
              <a:t>Decentralised or centralised.</a:t>
            </a:r>
          </a:p>
          <a:p>
            <a:r>
              <a:rPr lang="en-IE" dirty="0">
                <a:solidFill>
                  <a:schemeClr val="bg1"/>
                </a:solidFill>
              </a:rPr>
              <a:t>Ad hoc, POC/POV, productionised workflows.</a:t>
            </a:r>
          </a:p>
          <a:p>
            <a:r>
              <a:rPr lang="en-IE" dirty="0">
                <a:solidFill>
                  <a:schemeClr val="bg1"/>
                </a:solidFill>
              </a:rPr>
              <a:t>(Un)documented</a:t>
            </a:r>
          </a:p>
          <a:p>
            <a:endParaRPr lang="en-IE" dirty="0">
              <a:solidFill>
                <a:schemeClr val="bg1"/>
              </a:solidFill>
            </a:endParaRPr>
          </a:p>
          <a:p>
            <a:r>
              <a:rPr lang="en-IE" dirty="0">
                <a:solidFill>
                  <a:schemeClr val="bg1"/>
                </a:solidFill>
              </a:rPr>
              <a:t>Highly aligned with business objectives</a:t>
            </a:r>
          </a:p>
        </p:txBody>
      </p:sp>
      <p:pic>
        <p:nvPicPr>
          <p:cNvPr id="3084" name="Picture 12" descr="KNIME Getting Started Guide | KNIME">
            <a:extLst>
              <a:ext uri="{FF2B5EF4-FFF2-40B4-BE49-F238E27FC236}">
                <a16:creationId xmlns:a16="http://schemas.microsoft.com/office/drawing/2014/main" id="{2C92276C-13A5-A71D-A09C-71C6D3D2422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65983" y="4936666"/>
            <a:ext cx="1568677" cy="820941"/>
          </a:xfrm>
          <a:prstGeom prst="rect">
            <a:avLst/>
          </a:prstGeom>
          <a:noFill/>
          <a:extLst>
            <a:ext uri="{909E8E84-426E-40DD-AFC4-6F175D3DCCD1}">
              <a14:hiddenFill xmlns:a14="http://schemas.microsoft.com/office/drawing/2010/main">
                <a:solidFill>
                  <a:srgbClr val="FFFFFF"/>
                </a:solidFill>
              </a14:hiddenFill>
            </a:ext>
          </a:extLst>
        </p:spPr>
      </p:pic>
      <p:sp>
        <p:nvSpPr>
          <p:cNvPr id="22" name="Title 1">
            <a:extLst>
              <a:ext uri="{FF2B5EF4-FFF2-40B4-BE49-F238E27FC236}">
                <a16:creationId xmlns:a16="http://schemas.microsoft.com/office/drawing/2014/main" id="{9FCC719E-EA67-B985-5141-C956A6BDCC1B}"/>
              </a:ext>
            </a:extLst>
          </p:cNvPr>
          <p:cNvSpPr>
            <a:spLocks noGrp="1"/>
          </p:cNvSpPr>
          <p:nvPr>
            <p:ph type="title"/>
          </p:nvPr>
        </p:nvSpPr>
        <p:spPr>
          <a:xfrm>
            <a:off x="1143001" y="429331"/>
            <a:ext cx="9905998" cy="705785"/>
          </a:xfrm>
        </p:spPr>
        <p:txBody>
          <a:bodyPr/>
          <a:lstStyle/>
          <a:p>
            <a:r>
              <a:rPr lang="en-IE" dirty="0"/>
              <a:t>data strategy</a:t>
            </a:r>
          </a:p>
        </p:txBody>
      </p:sp>
    </p:spTree>
    <p:extLst>
      <p:ext uri="{BB962C8B-B14F-4D97-AF65-F5344CB8AC3E}">
        <p14:creationId xmlns:p14="http://schemas.microsoft.com/office/powerpoint/2010/main" val="3694157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467609E-71A2-D0C0-12AC-39E50B275464}"/>
              </a:ext>
            </a:extLst>
          </p:cNvPr>
          <p:cNvSpPr/>
          <p:nvPr/>
        </p:nvSpPr>
        <p:spPr>
          <a:xfrm>
            <a:off x="956441" y="1566040"/>
            <a:ext cx="1252044" cy="439332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endParaRPr lang="en-IE" dirty="0"/>
          </a:p>
          <a:p>
            <a:pPr algn="ctr"/>
            <a:r>
              <a:rPr lang="en-IE" dirty="0"/>
              <a:t>Data Sources &amp; Discovery</a:t>
            </a:r>
          </a:p>
        </p:txBody>
      </p:sp>
      <p:sp>
        <p:nvSpPr>
          <p:cNvPr id="5" name="Rectangle: Rounded Corners 4">
            <a:extLst>
              <a:ext uri="{FF2B5EF4-FFF2-40B4-BE49-F238E27FC236}">
                <a16:creationId xmlns:a16="http://schemas.microsoft.com/office/drawing/2014/main" id="{0A951F7E-F977-9320-9E69-1FE6F79E2036}"/>
              </a:ext>
            </a:extLst>
          </p:cNvPr>
          <p:cNvSpPr/>
          <p:nvPr/>
        </p:nvSpPr>
        <p:spPr>
          <a:xfrm>
            <a:off x="3509148" y="1587061"/>
            <a:ext cx="1103588" cy="3605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endParaRPr lang="en-IE" dirty="0"/>
          </a:p>
          <a:p>
            <a:pPr algn="ctr"/>
            <a:endParaRPr lang="en-IE" dirty="0"/>
          </a:p>
          <a:p>
            <a:pPr algn="ctr"/>
            <a:r>
              <a:rPr lang="en-IE" dirty="0"/>
              <a:t>Storage</a:t>
            </a:r>
          </a:p>
        </p:txBody>
      </p:sp>
      <p:sp>
        <p:nvSpPr>
          <p:cNvPr id="6" name="Rectangle: Rounded Corners 5">
            <a:extLst>
              <a:ext uri="{FF2B5EF4-FFF2-40B4-BE49-F238E27FC236}">
                <a16:creationId xmlns:a16="http://schemas.microsoft.com/office/drawing/2014/main" id="{C965D7F0-44AB-40A8-8EF5-64FAFB4697A6}"/>
              </a:ext>
            </a:extLst>
          </p:cNvPr>
          <p:cNvSpPr/>
          <p:nvPr/>
        </p:nvSpPr>
        <p:spPr>
          <a:xfrm>
            <a:off x="4908335" y="1566041"/>
            <a:ext cx="3247694" cy="242789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E" dirty="0"/>
              <a:t>Analytics/Reporting</a:t>
            </a:r>
          </a:p>
          <a:p>
            <a:pPr algn="ctr"/>
            <a:r>
              <a:rPr lang="en-IE" dirty="0"/>
              <a:t>Layer</a:t>
            </a:r>
          </a:p>
        </p:txBody>
      </p:sp>
      <p:sp>
        <p:nvSpPr>
          <p:cNvPr id="7" name="Rectangle: Rounded Corners 6">
            <a:extLst>
              <a:ext uri="{FF2B5EF4-FFF2-40B4-BE49-F238E27FC236}">
                <a16:creationId xmlns:a16="http://schemas.microsoft.com/office/drawing/2014/main" id="{41669842-9ADA-70EC-B2A9-E53519BAA4E8}"/>
              </a:ext>
            </a:extLst>
          </p:cNvPr>
          <p:cNvSpPr/>
          <p:nvPr/>
        </p:nvSpPr>
        <p:spPr>
          <a:xfrm>
            <a:off x="8324197" y="1566042"/>
            <a:ext cx="1655374" cy="242789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E" dirty="0"/>
              <a:t>Business Functions (Consumption)</a:t>
            </a:r>
          </a:p>
        </p:txBody>
      </p:sp>
      <p:sp>
        <p:nvSpPr>
          <p:cNvPr id="8" name="Rectangle: Rounded Corners 7">
            <a:extLst>
              <a:ext uri="{FF2B5EF4-FFF2-40B4-BE49-F238E27FC236}">
                <a16:creationId xmlns:a16="http://schemas.microsoft.com/office/drawing/2014/main" id="{516568A5-38F2-1D14-C898-ADEFB3EEA41C}"/>
              </a:ext>
            </a:extLst>
          </p:cNvPr>
          <p:cNvSpPr/>
          <p:nvPr/>
        </p:nvSpPr>
        <p:spPr>
          <a:xfrm>
            <a:off x="10150367" y="1566040"/>
            <a:ext cx="1337440" cy="439332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E" dirty="0"/>
              <a:t>Business Objectives</a:t>
            </a:r>
          </a:p>
        </p:txBody>
      </p:sp>
      <p:sp>
        <p:nvSpPr>
          <p:cNvPr id="9" name="Rectangle: Rounded Corners 8">
            <a:extLst>
              <a:ext uri="{FF2B5EF4-FFF2-40B4-BE49-F238E27FC236}">
                <a16:creationId xmlns:a16="http://schemas.microsoft.com/office/drawing/2014/main" id="{7A8D1F5B-F1FA-4376-9543-EBFE40E39B67}"/>
              </a:ext>
            </a:extLst>
          </p:cNvPr>
          <p:cNvSpPr/>
          <p:nvPr/>
        </p:nvSpPr>
        <p:spPr>
          <a:xfrm>
            <a:off x="4908333" y="4424855"/>
            <a:ext cx="5071237" cy="153451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E" dirty="0"/>
              <a:t>AI Layer</a:t>
            </a:r>
          </a:p>
        </p:txBody>
      </p:sp>
      <p:sp>
        <p:nvSpPr>
          <p:cNvPr id="10" name="Rectangle: Rounded Corners 9">
            <a:extLst>
              <a:ext uri="{FF2B5EF4-FFF2-40B4-BE49-F238E27FC236}">
                <a16:creationId xmlns:a16="http://schemas.microsoft.com/office/drawing/2014/main" id="{617BFDFA-0D42-B71A-2BB6-0492527B9EA6}"/>
              </a:ext>
            </a:extLst>
          </p:cNvPr>
          <p:cNvSpPr/>
          <p:nvPr/>
        </p:nvSpPr>
        <p:spPr>
          <a:xfrm>
            <a:off x="956441" y="6164315"/>
            <a:ext cx="9175529" cy="63587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E" dirty="0"/>
              <a:t>Data Management Layer (Governance &amp; Security)</a:t>
            </a:r>
          </a:p>
        </p:txBody>
      </p:sp>
      <p:sp>
        <p:nvSpPr>
          <p:cNvPr id="14" name="Rectangle: Rounded Corners 13">
            <a:extLst>
              <a:ext uri="{FF2B5EF4-FFF2-40B4-BE49-F238E27FC236}">
                <a16:creationId xmlns:a16="http://schemas.microsoft.com/office/drawing/2014/main" id="{13FDAA12-BFAC-5ADD-7111-EA449F652D2A}"/>
              </a:ext>
            </a:extLst>
          </p:cNvPr>
          <p:cNvSpPr/>
          <p:nvPr/>
        </p:nvSpPr>
        <p:spPr>
          <a:xfrm>
            <a:off x="2286005" y="1587061"/>
            <a:ext cx="1145623" cy="439332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endParaRPr lang="en-IE" dirty="0"/>
          </a:p>
          <a:p>
            <a:pPr algn="ctr"/>
            <a:endParaRPr lang="en-IE" dirty="0"/>
          </a:p>
          <a:p>
            <a:pPr algn="ctr"/>
            <a:r>
              <a:rPr lang="en-IE" dirty="0"/>
              <a:t>Data Ingestion</a:t>
            </a:r>
          </a:p>
        </p:txBody>
      </p:sp>
      <p:pic>
        <p:nvPicPr>
          <p:cNvPr id="3" name="Picture 2">
            <a:extLst>
              <a:ext uri="{FF2B5EF4-FFF2-40B4-BE49-F238E27FC236}">
                <a16:creationId xmlns:a16="http://schemas.microsoft.com/office/drawing/2014/main" id="{611EAA23-A90D-541F-AE9F-24EDAE6DB967}"/>
              </a:ext>
            </a:extLst>
          </p:cNvPr>
          <p:cNvPicPr>
            <a:picLocks noChangeAspect="1"/>
          </p:cNvPicPr>
          <p:nvPr/>
        </p:nvPicPr>
        <p:blipFill>
          <a:blip r:embed="rId3"/>
          <a:stretch>
            <a:fillRect/>
          </a:stretch>
        </p:blipFill>
        <p:spPr>
          <a:xfrm>
            <a:off x="704193" y="2970013"/>
            <a:ext cx="4138220" cy="2109110"/>
          </a:xfrm>
          <a:prstGeom prst="rect">
            <a:avLst/>
          </a:prstGeom>
        </p:spPr>
      </p:pic>
      <p:pic>
        <p:nvPicPr>
          <p:cNvPr id="15" name="Picture 14">
            <a:extLst>
              <a:ext uri="{FF2B5EF4-FFF2-40B4-BE49-F238E27FC236}">
                <a16:creationId xmlns:a16="http://schemas.microsoft.com/office/drawing/2014/main" id="{90690C7D-FFFA-F891-6AD3-FDF5EFC25E63}"/>
              </a:ext>
            </a:extLst>
          </p:cNvPr>
          <p:cNvPicPr>
            <a:picLocks noChangeAspect="1"/>
          </p:cNvPicPr>
          <p:nvPr/>
        </p:nvPicPr>
        <p:blipFill>
          <a:blip r:embed="rId4"/>
          <a:stretch>
            <a:fillRect/>
          </a:stretch>
        </p:blipFill>
        <p:spPr>
          <a:xfrm>
            <a:off x="5540168" y="1895090"/>
            <a:ext cx="4092568" cy="1916825"/>
          </a:xfrm>
          <a:prstGeom prst="rect">
            <a:avLst/>
          </a:prstGeom>
        </p:spPr>
      </p:pic>
      <p:sp>
        <p:nvSpPr>
          <p:cNvPr id="11" name="Rectangle: Rounded Corners 10">
            <a:extLst>
              <a:ext uri="{FF2B5EF4-FFF2-40B4-BE49-F238E27FC236}">
                <a16:creationId xmlns:a16="http://schemas.microsoft.com/office/drawing/2014/main" id="{2AB7E7B4-B1A7-2FB7-8B34-0D7909AF84B4}"/>
              </a:ext>
            </a:extLst>
          </p:cNvPr>
          <p:cNvSpPr/>
          <p:nvPr/>
        </p:nvSpPr>
        <p:spPr>
          <a:xfrm>
            <a:off x="6729251" y="3247696"/>
            <a:ext cx="2402929" cy="1760483"/>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IE" dirty="0"/>
              <a:t>Analytic operating model</a:t>
            </a:r>
          </a:p>
        </p:txBody>
      </p:sp>
      <p:sp>
        <p:nvSpPr>
          <p:cNvPr id="12" name="Rectangle: Rounded Corners 11">
            <a:extLst>
              <a:ext uri="{FF2B5EF4-FFF2-40B4-BE49-F238E27FC236}">
                <a16:creationId xmlns:a16="http://schemas.microsoft.com/office/drawing/2014/main" id="{725DDFEA-EBED-EFDB-A20E-C1B409FCBD03}"/>
              </a:ext>
            </a:extLst>
          </p:cNvPr>
          <p:cNvSpPr/>
          <p:nvPr/>
        </p:nvSpPr>
        <p:spPr>
          <a:xfrm>
            <a:off x="8996198" y="1865586"/>
            <a:ext cx="2137542" cy="48347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E" dirty="0"/>
              <a:t>Data Literacy</a:t>
            </a:r>
          </a:p>
        </p:txBody>
      </p:sp>
      <p:sp>
        <p:nvSpPr>
          <p:cNvPr id="16" name="Title 1">
            <a:extLst>
              <a:ext uri="{FF2B5EF4-FFF2-40B4-BE49-F238E27FC236}">
                <a16:creationId xmlns:a16="http://schemas.microsoft.com/office/drawing/2014/main" id="{A3E0AF5B-9822-3156-62B9-6214E5FDAC62}"/>
              </a:ext>
            </a:extLst>
          </p:cNvPr>
          <p:cNvSpPr>
            <a:spLocks noGrp="1"/>
          </p:cNvSpPr>
          <p:nvPr>
            <p:ph type="title"/>
          </p:nvPr>
        </p:nvSpPr>
        <p:spPr>
          <a:xfrm>
            <a:off x="1143001" y="429331"/>
            <a:ext cx="9905998" cy="705785"/>
          </a:xfrm>
        </p:spPr>
        <p:txBody>
          <a:bodyPr/>
          <a:lstStyle/>
          <a:p>
            <a:r>
              <a:rPr lang="en-IE" dirty="0"/>
              <a:t>data strategy</a:t>
            </a:r>
          </a:p>
        </p:txBody>
      </p:sp>
    </p:spTree>
    <p:extLst>
      <p:ext uri="{BB962C8B-B14F-4D97-AF65-F5344CB8AC3E}">
        <p14:creationId xmlns:p14="http://schemas.microsoft.com/office/powerpoint/2010/main" val="3198635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5B2EEF5B-CE07-CC14-CFE0-F1A655A74017}"/>
              </a:ext>
            </a:extLst>
          </p:cNvPr>
          <p:cNvSpPr>
            <a:spLocks noGrp="1"/>
          </p:cNvSpPr>
          <p:nvPr>
            <p:ph type="title"/>
          </p:nvPr>
        </p:nvSpPr>
        <p:spPr>
          <a:xfrm>
            <a:off x="1143001" y="429331"/>
            <a:ext cx="9905998" cy="705785"/>
          </a:xfrm>
        </p:spPr>
        <p:txBody>
          <a:bodyPr/>
          <a:lstStyle/>
          <a:p>
            <a:r>
              <a:rPr lang="en-IE" dirty="0"/>
              <a:t>data strategy</a:t>
            </a:r>
          </a:p>
        </p:txBody>
      </p:sp>
      <p:sp>
        <p:nvSpPr>
          <p:cNvPr id="4" name="Rectangle: Rounded Corners 3">
            <a:extLst>
              <a:ext uri="{FF2B5EF4-FFF2-40B4-BE49-F238E27FC236}">
                <a16:creationId xmlns:a16="http://schemas.microsoft.com/office/drawing/2014/main" id="{8467609E-71A2-D0C0-12AC-39E50B275464}"/>
              </a:ext>
            </a:extLst>
          </p:cNvPr>
          <p:cNvSpPr/>
          <p:nvPr/>
        </p:nvSpPr>
        <p:spPr>
          <a:xfrm>
            <a:off x="956441" y="1566040"/>
            <a:ext cx="1252044" cy="439332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endParaRPr lang="en-IE" dirty="0"/>
          </a:p>
          <a:p>
            <a:pPr algn="ctr"/>
            <a:r>
              <a:rPr lang="en-IE" dirty="0"/>
              <a:t>Data Sources &amp; Discovery</a:t>
            </a:r>
          </a:p>
        </p:txBody>
      </p:sp>
      <p:sp>
        <p:nvSpPr>
          <p:cNvPr id="5" name="Rectangle: Rounded Corners 4">
            <a:extLst>
              <a:ext uri="{FF2B5EF4-FFF2-40B4-BE49-F238E27FC236}">
                <a16:creationId xmlns:a16="http://schemas.microsoft.com/office/drawing/2014/main" id="{0A951F7E-F977-9320-9E69-1FE6F79E2036}"/>
              </a:ext>
            </a:extLst>
          </p:cNvPr>
          <p:cNvSpPr/>
          <p:nvPr/>
        </p:nvSpPr>
        <p:spPr>
          <a:xfrm>
            <a:off x="3509148" y="1587061"/>
            <a:ext cx="1103588" cy="3605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endParaRPr lang="en-IE" dirty="0"/>
          </a:p>
          <a:p>
            <a:pPr algn="ctr"/>
            <a:endParaRPr lang="en-IE" dirty="0"/>
          </a:p>
          <a:p>
            <a:pPr algn="ctr"/>
            <a:r>
              <a:rPr lang="en-IE" dirty="0"/>
              <a:t>Storage</a:t>
            </a:r>
          </a:p>
        </p:txBody>
      </p:sp>
      <p:sp>
        <p:nvSpPr>
          <p:cNvPr id="6" name="Rectangle: Rounded Corners 5">
            <a:extLst>
              <a:ext uri="{FF2B5EF4-FFF2-40B4-BE49-F238E27FC236}">
                <a16:creationId xmlns:a16="http://schemas.microsoft.com/office/drawing/2014/main" id="{C965D7F0-44AB-40A8-8EF5-64FAFB4697A6}"/>
              </a:ext>
            </a:extLst>
          </p:cNvPr>
          <p:cNvSpPr/>
          <p:nvPr/>
        </p:nvSpPr>
        <p:spPr>
          <a:xfrm>
            <a:off x="4908335" y="1566041"/>
            <a:ext cx="3247694" cy="242789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E" dirty="0"/>
              <a:t>Analytics/Reporting</a:t>
            </a:r>
          </a:p>
          <a:p>
            <a:pPr algn="ctr"/>
            <a:r>
              <a:rPr lang="en-IE" dirty="0"/>
              <a:t>Layer</a:t>
            </a:r>
          </a:p>
        </p:txBody>
      </p:sp>
      <p:sp>
        <p:nvSpPr>
          <p:cNvPr id="7" name="Rectangle: Rounded Corners 6">
            <a:extLst>
              <a:ext uri="{FF2B5EF4-FFF2-40B4-BE49-F238E27FC236}">
                <a16:creationId xmlns:a16="http://schemas.microsoft.com/office/drawing/2014/main" id="{41669842-9ADA-70EC-B2A9-E53519BAA4E8}"/>
              </a:ext>
            </a:extLst>
          </p:cNvPr>
          <p:cNvSpPr/>
          <p:nvPr/>
        </p:nvSpPr>
        <p:spPr>
          <a:xfrm>
            <a:off x="8324197" y="1566042"/>
            <a:ext cx="1655374" cy="242789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E" dirty="0"/>
              <a:t>Business Functions (Consumption)</a:t>
            </a:r>
          </a:p>
        </p:txBody>
      </p:sp>
      <p:sp>
        <p:nvSpPr>
          <p:cNvPr id="8" name="Rectangle: Rounded Corners 7">
            <a:extLst>
              <a:ext uri="{FF2B5EF4-FFF2-40B4-BE49-F238E27FC236}">
                <a16:creationId xmlns:a16="http://schemas.microsoft.com/office/drawing/2014/main" id="{516568A5-38F2-1D14-C898-ADEFB3EEA41C}"/>
              </a:ext>
            </a:extLst>
          </p:cNvPr>
          <p:cNvSpPr/>
          <p:nvPr/>
        </p:nvSpPr>
        <p:spPr>
          <a:xfrm>
            <a:off x="10150367" y="1566040"/>
            <a:ext cx="1337440" cy="439332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E" dirty="0"/>
              <a:t>Business Objectives</a:t>
            </a:r>
          </a:p>
        </p:txBody>
      </p:sp>
      <p:sp>
        <p:nvSpPr>
          <p:cNvPr id="9" name="Rectangle: Rounded Corners 8">
            <a:extLst>
              <a:ext uri="{FF2B5EF4-FFF2-40B4-BE49-F238E27FC236}">
                <a16:creationId xmlns:a16="http://schemas.microsoft.com/office/drawing/2014/main" id="{7A8D1F5B-F1FA-4376-9543-EBFE40E39B67}"/>
              </a:ext>
            </a:extLst>
          </p:cNvPr>
          <p:cNvSpPr/>
          <p:nvPr/>
        </p:nvSpPr>
        <p:spPr>
          <a:xfrm>
            <a:off x="4908333" y="4424855"/>
            <a:ext cx="5071237" cy="153451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E" dirty="0"/>
              <a:t>AI Layer</a:t>
            </a:r>
          </a:p>
        </p:txBody>
      </p:sp>
      <p:sp>
        <p:nvSpPr>
          <p:cNvPr id="10" name="Rectangle: Rounded Corners 9">
            <a:extLst>
              <a:ext uri="{FF2B5EF4-FFF2-40B4-BE49-F238E27FC236}">
                <a16:creationId xmlns:a16="http://schemas.microsoft.com/office/drawing/2014/main" id="{617BFDFA-0D42-B71A-2BB6-0492527B9EA6}"/>
              </a:ext>
            </a:extLst>
          </p:cNvPr>
          <p:cNvSpPr/>
          <p:nvPr/>
        </p:nvSpPr>
        <p:spPr>
          <a:xfrm>
            <a:off x="956441" y="6164315"/>
            <a:ext cx="9175529" cy="63587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E" dirty="0"/>
              <a:t>Data Management Layer (Governance &amp; Security)</a:t>
            </a:r>
          </a:p>
        </p:txBody>
      </p:sp>
      <p:sp>
        <p:nvSpPr>
          <p:cNvPr id="14" name="Rectangle: Rounded Corners 13">
            <a:extLst>
              <a:ext uri="{FF2B5EF4-FFF2-40B4-BE49-F238E27FC236}">
                <a16:creationId xmlns:a16="http://schemas.microsoft.com/office/drawing/2014/main" id="{13FDAA12-BFAC-5ADD-7111-EA449F652D2A}"/>
              </a:ext>
            </a:extLst>
          </p:cNvPr>
          <p:cNvSpPr/>
          <p:nvPr/>
        </p:nvSpPr>
        <p:spPr>
          <a:xfrm>
            <a:off x="2286005" y="1587061"/>
            <a:ext cx="1145623" cy="439332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endParaRPr lang="en-IE" dirty="0"/>
          </a:p>
          <a:p>
            <a:pPr algn="ctr"/>
            <a:endParaRPr lang="en-IE" dirty="0"/>
          </a:p>
          <a:p>
            <a:pPr algn="ctr"/>
            <a:r>
              <a:rPr lang="en-IE" dirty="0"/>
              <a:t>Data Ingestion</a:t>
            </a:r>
          </a:p>
        </p:txBody>
      </p:sp>
      <p:pic>
        <p:nvPicPr>
          <p:cNvPr id="3" name="Picture 2">
            <a:extLst>
              <a:ext uri="{FF2B5EF4-FFF2-40B4-BE49-F238E27FC236}">
                <a16:creationId xmlns:a16="http://schemas.microsoft.com/office/drawing/2014/main" id="{611EAA23-A90D-541F-AE9F-24EDAE6DB967}"/>
              </a:ext>
            </a:extLst>
          </p:cNvPr>
          <p:cNvPicPr>
            <a:picLocks noChangeAspect="1"/>
          </p:cNvPicPr>
          <p:nvPr/>
        </p:nvPicPr>
        <p:blipFill>
          <a:blip r:embed="rId3"/>
          <a:stretch>
            <a:fillRect/>
          </a:stretch>
        </p:blipFill>
        <p:spPr>
          <a:xfrm>
            <a:off x="704193" y="2970013"/>
            <a:ext cx="4138220" cy="2109110"/>
          </a:xfrm>
          <a:prstGeom prst="rect">
            <a:avLst/>
          </a:prstGeom>
        </p:spPr>
      </p:pic>
      <p:pic>
        <p:nvPicPr>
          <p:cNvPr id="15" name="Picture 14">
            <a:extLst>
              <a:ext uri="{FF2B5EF4-FFF2-40B4-BE49-F238E27FC236}">
                <a16:creationId xmlns:a16="http://schemas.microsoft.com/office/drawing/2014/main" id="{90690C7D-FFFA-F891-6AD3-FDF5EFC25E63}"/>
              </a:ext>
            </a:extLst>
          </p:cNvPr>
          <p:cNvPicPr>
            <a:picLocks noChangeAspect="1"/>
          </p:cNvPicPr>
          <p:nvPr/>
        </p:nvPicPr>
        <p:blipFill>
          <a:blip r:embed="rId4"/>
          <a:stretch>
            <a:fillRect/>
          </a:stretch>
        </p:blipFill>
        <p:spPr>
          <a:xfrm>
            <a:off x="5540168" y="1895090"/>
            <a:ext cx="4092568" cy="1916825"/>
          </a:xfrm>
          <a:prstGeom prst="rect">
            <a:avLst/>
          </a:prstGeom>
        </p:spPr>
      </p:pic>
      <p:sp>
        <p:nvSpPr>
          <p:cNvPr id="12" name="Rectangle: Rounded Corners 11">
            <a:extLst>
              <a:ext uri="{FF2B5EF4-FFF2-40B4-BE49-F238E27FC236}">
                <a16:creationId xmlns:a16="http://schemas.microsoft.com/office/drawing/2014/main" id="{725DDFEA-EBED-EFDB-A20E-C1B409FCBD03}"/>
              </a:ext>
            </a:extLst>
          </p:cNvPr>
          <p:cNvSpPr/>
          <p:nvPr/>
        </p:nvSpPr>
        <p:spPr>
          <a:xfrm>
            <a:off x="8996198" y="1865586"/>
            <a:ext cx="2137542" cy="48347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E" dirty="0"/>
              <a:t>Data Literacy</a:t>
            </a:r>
          </a:p>
        </p:txBody>
      </p:sp>
      <p:sp>
        <p:nvSpPr>
          <p:cNvPr id="11" name="Rectangle: Rounded Corners 10">
            <a:extLst>
              <a:ext uri="{FF2B5EF4-FFF2-40B4-BE49-F238E27FC236}">
                <a16:creationId xmlns:a16="http://schemas.microsoft.com/office/drawing/2014/main" id="{2AB7E7B4-B1A7-2FB7-8B34-0D7909AF84B4}"/>
              </a:ext>
            </a:extLst>
          </p:cNvPr>
          <p:cNvSpPr/>
          <p:nvPr/>
        </p:nvSpPr>
        <p:spPr>
          <a:xfrm>
            <a:off x="1576553" y="325822"/>
            <a:ext cx="9227418" cy="601191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t"/>
          <a:lstStyle/>
          <a:p>
            <a:pPr algn="ctr"/>
            <a:r>
              <a:rPr lang="en-IE" sz="2400" b="1" dirty="0"/>
              <a:t>Analytics operating model</a:t>
            </a:r>
          </a:p>
        </p:txBody>
      </p:sp>
      <p:sp>
        <p:nvSpPr>
          <p:cNvPr id="2" name="Content Placeholder 2">
            <a:extLst>
              <a:ext uri="{FF2B5EF4-FFF2-40B4-BE49-F238E27FC236}">
                <a16:creationId xmlns:a16="http://schemas.microsoft.com/office/drawing/2014/main" id="{873B6CB1-C629-9FC3-EFD9-64AE6F329A1D}"/>
              </a:ext>
            </a:extLst>
          </p:cNvPr>
          <p:cNvSpPr>
            <a:spLocks noGrp="1"/>
          </p:cNvSpPr>
          <p:nvPr>
            <p:ph idx="1"/>
          </p:nvPr>
        </p:nvSpPr>
        <p:spPr>
          <a:xfrm>
            <a:off x="1719413" y="2256268"/>
            <a:ext cx="2175127" cy="2935841"/>
          </a:xfrm>
        </p:spPr>
        <p:txBody>
          <a:bodyPr>
            <a:normAutofit/>
          </a:bodyPr>
          <a:lstStyle/>
          <a:p>
            <a:pPr marL="0" indent="0">
              <a:buNone/>
            </a:pPr>
            <a:r>
              <a:rPr lang="en-IE" sz="1800" b="1" dirty="0"/>
              <a:t>Types</a:t>
            </a:r>
          </a:p>
          <a:p>
            <a:r>
              <a:rPr lang="en-IE" sz="1800" dirty="0"/>
              <a:t>Centralised</a:t>
            </a:r>
          </a:p>
          <a:p>
            <a:r>
              <a:rPr lang="en-IE" sz="1800" dirty="0"/>
              <a:t>Decentralised</a:t>
            </a:r>
          </a:p>
          <a:p>
            <a:r>
              <a:rPr lang="en-IE" sz="1800" dirty="0"/>
              <a:t>Specialised Hybrid Model (Hub &amp; Spoke)</a:t>
            </a:r>
          </a:p>
          <a:p>
            <a:endParaRPr lang="en-IE" sz="1800" dirty="0"/>
          </a:p>
        </p:txBody>
      </p:sp>
      <p:pic>
        <p:nvPicPr>
          <p:cNvPr id="16" name="Picture 15">
            <a:extLst>
              <a:ext uri="{FF2B5EF4-FFF2-40B4-BE49-F238E27FC236}">
                <a16:creationId xmlns:a16="http://schemas.microsoft.com/office/drawing/2014/main" id="{C1805023-C603-BA5B-DE9E-2F63E95ED992}"/>
              </a:ext>
            </a:extLst>
          </p:cNvPr>
          <p:cNvPicPr>
            <a:picLocks noChangeAspect="1"/>
          </p:cNvPicPr>
          <p:nvPr/>
        </p:nvPicPr>
        <p:blipFill>
          <a:blip r:embed="rId5"/>
          <a:stretch>
            <a:fillRect/>
          </a:stretch>
        </p:blipFill>
        <p:spPr>
          <a:xfrm>
            <a:off x="3933300" y="1373404"/>
            <a:ext cx="6625976" cy="4032361"/>
          </a:xfrm>
          <a:prstGeom prst="rect">
            <a:avLst/>
          </a:prstGeom>
        </p:spPr>
      </p:pic>
    </p:spTree>
    <p:extLst>
      <p:ext uri="{BB962C8B-B14F-4D97-AF65-F5344CB8AC3E}">
        <p14:creationId xmlns:p14="http://schemas.microsoft.com/office/powerpoint/2010/main" val="2128852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467609E-71A2-D0C0-12AC-39E50B275464}"/>
              </a:ext>
            </a:extLst>
          </p:cNvPr>
          <p:cNvSpPr/>
          <p:nvPr/>
        </p:nvSpPr>
        <p:spPr>
          <a:xfrm>
            <a:off x="956441" y="1566040"/>
            <a:ext cx="1252044" cy="439332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endParaRPr lang="en-IE" dirty="0"/>
          </a:p>
          <a:p>
            <a:pPr algn="ctr"/>
            <a:r>
              <a:rPr lang="en-IE" dirty="0"/>
              <a:t>Data Sources &amp; Discovery</a:t>
            </a:r>
          </a:p>
        </p:txBody>
      </p:sp>
      <p:sp>
        <p:nvSpPr>
          <p:cNvPr id="5" name="Rectangle: Rounded Corners 4">
            <a:extLst>
              <a:ext uri="{FF2B5EF4-FFF2-40B4-BE49-F238E27FC236}">
                <a16:creationId xmlns:a16="http://schemas.microsoft.com/office/drawing/2014/main" id="{0A951F7E-F977-9320-9E69-1FE6F79E2036}"/>
              </a:ext>
            </a:extLst>
          </p:cNvPr>
          <p:cNvSpPr/>
          <p:nvPr/>
        </p:nvSpPr>
        <p:spPr>
          <a:xfrm>
            <a:off x="3509148" y="1587061"/>
            <a:ext cx="1103588" cy="3605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endParaRPr lang="en-IE" dirty="0"/>
          </a:p>
          <a:p>
            <a:pPr algn="ctr"/>
            <a:endParaRPr lang="en-IE" dirty="0"/>
          </a:p>
          <a:p>
            <a:pPr algn="ctr"/>
            <a:r>
              <a:rPr lang="en-IE" dirty="0"/>
              <a:t>Storage</a:t>
            </a:r>
          </a:p>
        </p:txBody>
      </p:sp>
      <p:sp>
        <p:nvSpPr>
          <p:cNvPr id="6" name="Rectangle: Rounded Corners 5">
            <a:extLst>
              <a:ext uri="{FF2B5EF4-FFF2-40B4-BE49-F238E27FC236}">
                <a16:creationId xmlns:a16="http://schemas.microsoft.com/office/drawing/2014/main" id="{C965D7F0-44AB-40A8-8EF5-64FAFB4697A6}"/>
              </a:ext>
            </a:extLst>
          </p:cNvPr>
          <p:cNvSpPr/>
          <p:nvPr/>
        </p:nvSpPr>
        <p:spPr>
          <a:xfrm>
            <a:off x="4908335" y="1566041"/>
            <a:ext cx="3247694" cy="242789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E" dirty="0"/>
              <a:t>Analytics/Reporting</a:t>
            </a:r>
          </a:p>
          <a:p>
            <a:pPr algn="ctr"/>
            <a:r>
              <a:rPr lang="en-IE" dirty="0"/>
              <a:t>Layer</a:t>
            </a:r>
          </a:p>
        </p:txBody>
      </p:sp>
      <p:sp>
        <p:nvSpPr>
          <p:cNvPr id="7" name="Rectangle: Rounded Corners 6">
            <a:extLst>
              <a:ext uri="{FF2B5EF4-FFF2-40B4-BE49-F238E27FC236}">
                <a16:creationId xmlns:a16="http://schemas.microsoft.com/office/drawing/2014/main" id="{41669842-9ADA-70EC-B2A9-E53519BAA4E8}"/>
              </a:ext>
            </a:extLst>
          </p:cNvPr>
          <p:cNvSpPr/>
          <p:nvPr/>
        </p:nvSpPr>
        <p:spPr>
          <a:xfrm>
            <a:off x="8324197" y="1566042"/>
            <a:ext cx="1655374" cy="242789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E" dirty="0"/>
              <a:t>Business Functions (Consumption)</a:t>
            </a:r>
          </a:p>
        </p:txBody>
      </p:sp>
      <p:sp>
        <p:nvSpPr>
          <p:cNvPr id="8" name="Rectangle: Rounded Corners 7">
            <a:extLst>
              <a:ext uri="{FF2B5EF4-FFF2-40B4-BE49-F238E27FC236}">
                <a16:creationId xmlns:a16="http://schemas.microsoft.com/office/drawing/2014/main" id="{516568A5-38F2-1D14-C898-ADEFB3EEA41C}"/>
              </a:ext>
            </a:extLst>
          </p:cNvPr>
          <p:cNvSpPr/>
          <p:nvPr/>
        </p:nvSpPr>
        <p:spPr>
          <a:xfrm>
            <a:off x="10150367" y="1566040"/>
            <a:ext cx="1337440" cy="439332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E" dirty="0"/>
              <a:t>Business Objectives</a:t>
            </a:r>
          </a:p>
        </p:txBody>
      </p:sp>
      <p:sp>
        <p:nvSpPr>
          <p:cNvPr id="9" name="Rectangle: Rounded Corners 8">
            <a:extLst>
              <a:ext uri="{FF2B5EF4-FFF2-40B4-BE49-F238E27FC236}">
                <a16:creationId xmlns:a16="http://schemas.microsoft.com/office/drawing/2014/main" id="{7A8D1F5B-F1FA-4376-9543-EBFE40E39B67}"/>
              </a:ext>
            </a:extLst>
          </p:cNvPr>
          <p:cNvSpPr/>
          <p:nvPr/>
        </p:nvSpPr>
        <p:spPr>
          <a:xfrm>
            <a:off x="4908333" y="4424855"/>
            <a:ext cx="5071237" cy="153451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E" dirty="0"/>
              <a:t>AI Layer</a:t>
            </a:r>
          </a:p>
        </p:txBody>
      </p:sp>
      <p:sp>
        <p:nvSpPr>
          <p:cNvPr id="10" name="Rectangle: Rounded Corners 9">
            <a:extLst>
              <a:ext uri="{FF2B5EF4-FFF2-40B4-BE49-F238E27FC236}">
                <a16:creationId xmlns:a16="http://schemas.microsoft.com/office/drawing/2014/main" id="{617BFDFA-0D42-B71A-2BB6-0492527B9EA6}"/>
              </a:ext>
            </a:extLst>
          </p:cNvPr>
          <p:cNvSpPr/>
          <p:nvPr/>
        </p:nvSpPr>
        <p:spPr>
          <a:xfrm>
            <a:off x="956441" y="6164315"/>
            <a:ext cx="9175529" cy="63587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E" dirty="0"/>
              <a:t>Data Management Layer (Governance &amp; Security)</a:t>
            </a:r>
          </a:p>
        </p:txBody>
      </p:sp>
      <p:sp>
        <p:nvSpPr>
          <p:cNvPr id="14" name="Rectangle: Rounded Corners 13">
            <a:extLst>
              <a:ext uri="{FF2B5EF4-FFF2-40B4-BE49-F238E27FC236}">
                <a16:creationId xmlns:a16="http://schemas.microsoft.com/office/drawing/2014/main" id="{13FDAA12-BFAC-5ADD-7111-EA449F652D2A}"/>
              </a:ext>
            </a:extLst>
          </p:cNvPr>
          <p:cNvSpPr/>
          <p:nvPr/>
        </p:nvSpPr>
        <p:spPr>
          <a:xfrm>
            <a:off x="2286005" y="1587061"/>
            <a:ext cx="1145623" cy="439332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endParaRPr lang="en-IE" dirty="0"/>
          </a:p>
          <a:p>
            <a:pPr algn="ctr"/>
            <a:endParaRPr lang="en-IE" dirty="0"/>
          </a:p>
          <a:p>
            <a:pPr algn="ctr"/>
            <a:r>
              <a:rPr lang="en-IE" dirty="0"/>
              <a:t>Data Ingestion</a:t>
            </a:r>
          </a:p>
        </p:txBody>
      </p:sp>
      <p:pic>
        <p:nvPicPr>
          <p:cNvPr id="3" name="Picture 2">
            <a:extLst>
              <a:ext uri="{FF2B5EF4-FFF2-40B4-BE49-F238E27FC236}">
                <a16:creationId xmlns:a16="http://schemas.microsoft.com/office/drawing/2014/main" id="{611EAA23-A90D-541F-AE9F-24EDAE6DB967}"/>
              </a:ext>
            </a:extLst>
          </p:cNvPr>
          <p:cNvPicPr>
            <a:picLocks noChangeAspect="1"/>
          </p:cNvPicPr>
          <p:nvPr/>
        </p:nvPicPr>
        <p:blipFill>
          <a:blip r:embed="rId3"/>
          <a:stretch>
            <a:fillRect/>
          </a:stretch>
        </p:blipFill>
        <p:spPr>
          <a:xfrm>
            <a:off x="704193" y="2970013"/>
            <a:ext cx="4138220" cy="2109110"/>
          </a:xfrm>
          <a:prstGeom prst="rect">
            <a:avLst/>
          </a:prstGeom>
        </p:spPr>
      </p:pic>
      <p:pic>
        <p:nvPicPr>
          <p:cNvPr id="15" name="Picture 14">
            <a:extLst>
              <a:ext uri="{FF2B5EF4-FFF2-40B4-BE49-F238E27FC236}">
                <a16:creationId xmlns:a16="http://schemas.microsoft.com/office/drawing/2014/main" id="{90690C7D-FFFA-F891-6AD3-FDF5EFC25E63}"/>
              </a:ext>
            </a:extLst>
          </p:cNvPr>
          <p:cNvPicPr>
            <a:picLocks noChangeAspect="1"/>
          </p:cNvPicPr>
          <p:nvPr/>
        </p:nvPicPr>
        <p:blipFill>
          <a:blip r:embed="rId4"/>
          <a:stretch>
            <a:fillRect/>
          </a:stretch>
        </p:blipFill>
        <p:spPr>
          <a:xfrm>
            <a:off x="5540168" y="1895090"/>
            <a:ext cx="4092568" cy="1916825"/>
          </a:xfrm>
          <a:prstGeom prst="rect">
            <a:avLst/>
          </a:prstGeom>
        </p:spPr>
      </p:pic>
      <p:sp>
        <p:nvSpPr>
          <p:cNvPr id="11" name="Rectangle: Rounded Corners 10">
            <a:extLst>
              <a:ext uri="{FF2B5EF4-FFF2-40B4-BE49-F238E27FC236}">
                <a16:creationId xmlns:a16="http://schemas.microsoft.com/office/drawing/2014/main" id="{2AB7E7B4-B1A7-2FB7-8B34-0D7909AF84B4}"/>
              </a:ext>
            </a:extLst>
          </p:cNvPr>
          <p:cNvSpPr/>
          <p:nvPr/>
        </p:nvSpPr>
        <p:spPr>
          <a:xfrm>
            <a:off x="6729251" y="3247696"/>
            <a:ext cx="2402929" cy="176048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t"/>
          <a:lstStyle/>
          <a:p>
            <a:pPr algn="ctr"/>
            <a:r>
              <a:rPr lang="en-IE" dirty="0"/>
              <a:t>Analytic operating model</a:t>
            </a:r>
          </a:p>
        </p:txBody>
      </p:sp>
      <p:sp>
        <p:nvSpPr>
          <p:cNvPr id="12" name="Rectangle: Rounded Corners 11">
            <a:extLst>
              <a:ext uri="{FF2B5EF4-FFF2-40B4-BE49-F238E27FC236}">
                <a16:creationId xmlns:a16="http://schemas.microsoft.com/office/drawing/2014/main" id="{725DDFEA-EBED-EFDB-A20E-C1B409FCBD03}"/>
              </a:ext>
            </a:extLst>
          </p:cNvPr>
          <p:cNvSpPr/>
          <p:nvPr/>
        </p:nvSpPr>
        <p:spPr>
          <a:xfrm>
            <a:off x="8996198" y="1865586"/>
            <a:ext cx="2137542" cy="48347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E" dirty="0"/>
              <a:t>Data Literacy</a:t>
            </a:r>
          </a:p>
        </p:txBody>
      </p:sp>
      <p:pic>
        <p:nvPicPr>
          <p:cNvPr id="13" name="Picture 12">
            <a:extLst>
              <a:ext uri="{FF2B5EF4-FFF2-40B4-BE49-F238E27FC236}">
                <a16:creationId xmlns:a16="http://schemas.microsoft.com/office/drawing/2014/main" id="{ADC82D0F-E60D-4935-6074-F7E9943C17D7}"/>
              </a:ext>
            </a:extLst>
          </p:cNvPr>
          <p:cNvPicPr>
            <a:picLocks noChangeAspect="1"/>
          </p:cNvPicPr>
          <p:nvPr/>
        </p:nvPicPr>
        <p:blipFill>
          <a:blip r:embed="rId5"/>
          <a:stretch>
            <a:fillRect/>
          </a:stretch>
        </p:blipFill>
        <p:spPr>
          <a:xfrm>
            <a:off x="6933024" y="3920359"/>
            <a:ext cx="2033264" cy="1014246"/>
          </a:xfrm>
          <a:prstGeom prst="rect">
            <a:avLst/>
          </a:prstGeom>
        </p:spPr>
      </p:pic>
      <p:sp>
        <p:nvSpPr>
          <p:cNvPr id="16" name="Title 1">
            <a:extLst>
              <a:ext uri="{FF2B5EF4-FFF2-40B4-BE49-F238E27FC236}">
                <a16:creationId xmlns:a16="http://schemas.microsoft.com/office/drawing/2014/main" id="{0DE4545F-E9E1-8AB7-BD7F-E6B3B3A4B191}"/>
              </a:ext>
            </a:extLst>
          </p:cNvPr>
          <p:cNvSpPr>
            <a:spLocks noGrp="1"/>
          </p:cNvSpPr>
          <p:nvPr>
            <p:ph type="title"/>
          </p:nvPr>
        </p:nvSpPr>
        <p:spPr>
          <a:xfrm>
            <a:off x="1143001" y="429331"/>
            <a:ext cx="9905998" cy="705785"/>
          </a:xfrm>
        </p:spPr>
        <p:txBody>
          <a:bodyPr/>
          <a:lstStyle/>
          <a:p>
            <a:r>
              <a:rPr lang="en-IE" dirty="0"/>
              <a:t>data strategy</a:t>
            </a:r>
          </a:p>
        </p:txBody>
      </p:sp>
    </p:spTree>
    <p:extLst>
      <p:ext uri="{BB962C8B-B14F-4D97-AF65-F5344CB8AC3E}">
        <p14:creationId xmlns:p14="http://schemas.microsoft.com/office/powerpoint/2010/main" val="2719455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4550C-A7C7-26C7-AEA4-D487710764E4}"/>
              </a:ext>
            </a:extLst>
          </p:cNvPr>
          <p:cNvSpPr>
            <a:spLocks noGrp="1"/>
          </p:cNvSpPr>
          <p:nvPr>
            <p:ph type="title"/>
          </p:nvPr>
        </p:nvSpPr>
        <p:spPr>
          <a:xfrm>
            <a:off x="1143001" y="429331"/>
            <a:ext cx="9905998" cy="705785"/>
          </a:xfrm>
        </p:spPr>
        <p:txBody>
          <a:bodyPr/>
          <a:lstStyle/>
          <a:p>
            <a:r>
              <a:rPr lang="en-IE" dirty="0"/>
              <a:t>data strategy</a:t>
            </a:r>
          </a:p>
        </p:txBody>
      </p:sp>
      <p:sp>
        <p:nvSpPr>
          <p:cNvPr id="4" name="Rectangle: Rounded Corners 3">
            <a:extLst>
              <a:ext uri="{FF2B5EF4-FFF2-40B4-BE49-F238E27FC236}">
                <a16:creationId xmlns:a16="http://schemas.microsoft.com/office/drawing/2014/main" id="{8467609E-71A2-D0C0-12AC-39E50B275464}"/>
              </a:ext>
            </a:extLst>
          </p:cNvPr>
          <p:cNvSpPr/>
          <p:nvPr/>
        </p:nvSpPr>
        <p:spPr>
          <a:xfrm>
            <a:off x="956441" y="1566040"/>
            <a:ext cx="1252044" cy="439332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endParaRPr lang="en-IE" dirty="0"/>
          </a:p>
          <a:p>
            <a:pPr algn="ctr"/>
            <a:r>
              <a:rPr lang="en-IE" dirty="0"/>
              <a:t>Data Sources &amp; Discovery</a:t>
            </a:r>
          </a:p>
        </p:txBody>
      </p:sp>
      <p:sp>
        <p:nvSpPr>
          <p:cNvPr id="5" name="Rectangle: Rounded Corners 4">
            <a:extLst>
              <a:ext uri="{FF2B5EF4-FFF2-40B4-BE49-F238E27FC236}">
                <a16:creationId xmlns:a16="http://schemas.microsoft.com/office/drawing/2014/main" id="{0A951F7E-F977-9320-9E69-1FE6F79E2036}"/>
              </a:ext>
            </a:extLst>
          </p:cNvPr>
          <p:cNvSpPr/>
          <p:nvPr/>
        </p:nvSpPr>
        <p:spPr>
          <a:xfrm>
            <a:off x="3509148" y="1587061"/>
            <a:ext cx="1103588" cy="3605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endParaRPr lang="en-IE" dirty="0"/>
          </a:p>
          <a:p>
            <a:pPr algn="ctr"/>
            <a:endParaRPr lang="en-IE" dirty="0"/>
          </a:p>
          <a:p>
            <a:pPr algn="ctr"/>
            <a:r>
              <a:rPr lang="en-IE" dirty="0"/>
              <a:t>Storage</a:t>
            </a:r>
          </a:p>
        </p:txBody>
      </p:sp>
      <p:sp>
        <p:nvSpPr>
          <p:cNvPr id="6" name="Rectangle: Rounded Corners 5">
            <a:extLst>
              <a:ext uri="{FF2B5EF4-FFF2-40B4-BE49-F238E27FC236}">
                <a16:creationId xmlns:a16="http://schemas.microsoft.com/office/drawing/2014/main" id="{C965D7F0-44AB-40A8-8EF5-64FAFB4697A6}"/>
              </a:ext>
            </a:extLst>
          </p:cNvPr>
          <p:cNvSpPr/>
          <p:nvPr/>
        </p:nvSpPr>
        <p:spPr>
          <a:xfrm>
            <a:off x="4908335" y="1566041"/>
            <a:ext cx="3247694" cy="242789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E" dirty="0"/>
              <a:t>Analytics/Reporting</a:t>
            </a:r>
          </a:p>
          <a:p>
            <a:pPr algn="ctr"/>
            <a:r>
              <a:rPr lang="en-IE" dirty="0"/>
              <a:t>Layer</a:t>
            </a:r>
          </a:p>
        </p:txBody>
      </p:sp>
      <p:sp>
        <p:nvSpPr>
          <p:cNvPr id="7" name="Rectangle: Rounded Corners 6">
            <a:extLst>
              <a:ext uri="{FF2B5EF4-FFF2-40B4-BE49-F238E27FC236}">
                <a16:creationId xmlns:a16="http://schemas.microsoft.com/office/drawing/2014/main" id="{41669842-9ADA-70EC-B2A9-E53519BAA4E8}"/>
              </a:ext>
            </a:extLst>
          </p:cNvPr>
          <p:cNvSpPr/>
          <p:nvPr/>
        </p:nvSpPr>
        <p:spPr>
          <a:xfrm>
            <a:off x="8324197" y="1566042"/>
            <a:ext cx="1655374" cy="242789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E" dirty="0"/>
              <a:t>Business Functions (Consumption)</a:t>
            </a:r>
          </a:p>
        </p:txBody>
      </p:sp>
      <p:sp>
        <p:nvSpPr>
          <p:cNvPr id="8" name="Rectangle: Rounded Corners 7">
            <a:extLst>
              <a:ext uri="{FF2B5EF4-FFF2-40B4-BE49-F238E27FC236}">
                <a16:creationId xmlns:a16="http://schemas.microsoft.com/office/drawing/2014/main" id="{516568A5-38F2-1D14-C898-ADEFB3EEA41C}"/>
              </a:ext>
            </a:extLst>
          </p:cNvPr>
          <p:cNvSpPr/>
          <p:nvPr/>
        </p:nvSpPr>
        <p:spPr>
          <a:xfrm>
            <a:off x="10150367" y="1566040"/>
            <a:ext cx="1337440" cy="439332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E" dirty="0"/>
              <a:t>Business Objectives</a:t>
            </a:r>
          </a:p>
        </p:txBody>
      </p:sp>
      <p:sp>
        <p:nvSpPr>
          <p:cNvPr id="9" name="Rectangle: Rounded Corners 8">
            <a:extLst>
              <a:ext uri="{FF2B5EF4-FFF2-40B4-BE49-F238E27FC236}">
                <a16:creationId xmlns:a16="http://schemas.microsoft.com/office/drawing/2014/main" id="{7A8D1F5B-F1FA-4376-9543-EBFE40E39B67}"/>
              </a:ext>
            </a:extLst>
          </p:cNvPr>
          <p:cNvSpPr/>
          <p:nvPr/>
        </p:nvSpPr>
        <p:spPr>
          <a:xfrm>
            <a:off x="4908333" y="4424855"/>
            <a:ext cx="5071237" cy="153451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E" dirty="0"/>
              <a:t>AI Layer</a:t>
            </a:r>
          </a:p>
        </p:txBody>
      </p:sp>
      <p:sp>
        <p:nvSpPr>
          <p:cNvPr id="14" name="Rectangle: Rounded Corners 13">
            <a:extLst>
              <a:ext uri="{FF2B5EF4-FFF2-40B4-BE49-F238E27FC236}">
                <a16:creationId xmlns:a16="http://schemas.microsoft.com/office/drawing/2014/main" id="{13FDAA12-BFAC-5ADD-7111-EA449F652D2A}"/>
              </a:ext>
            </a:extLst>
          </p:cNvPr>
          <p:cNvSpPr/>
          <p:nvPr/>
        </p:nvSpPr>
        <p:spPr>
          <a:xfrm>
            <a:off x="2286005" y="1587061"/>
            <a:ext cx="1145623" cy="439332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endParaRPr lang="en-IE" dirty="0"/>
          </a:p>
          <a:p>
            <a:pPr algn="ctr"/>
            <a:endParaRPr lang="en-IE" dirty="0"/>
          </a:p>
          <a:p>
            <a:pPr algn="ctr"/>
            <a:r>
              <a:rPr lang="en-IE" dirty="0"/>
              <a:t>Data Ingestion</a:t>
            </a:r>
          </a:p>
        </p:txBody>
      </p:sp>
      <p:pic>
        <p:nvPicPr>
          <p:cNvPr id="3" name="Picture 2">
            <a:extLst>
              <a:ext uri="{FF2B5EF4-FFF2-40B4-BE49-F238E27FC236}">
                <a16:creationId xmlns:a16="http://schemas.microsoft.com/office/drawing/2014/main" id="{611EAA23-A90D-541F-AE9F-24EDAE6DB967}"/>
              </a:ext>
            </a:extLst>
          </p:cNvPr>
          <p:cNvPicPr>
            <a:picLocks noChangeAspect="1"/>
          </p:cNvPicPr>
          <p:nvPr/>
        </p:nvPicPr>
        <p:blipFill>
          <a:blip r:embed="rId3"/>
          <a:stretch>
            <a:fillRect/>
          </a:stretch>
        </p:blipFill>
        <p:spPr>
          <a:xfrm>
            <a:off x="704193" y="2970013"/>
            <a:ext cx="4138220" cy="2109110"/>
          </a:xfrm>
          <a:prstGeom prst="rect">
            <a:avLst/>
          </a:prstGeom>
        </p:spPr>
      </p:pic>
      <p:pic>
        <p:nvPicPr>
          <p:cNvPr id="15" name="Picture 14">
            <a:extLst>
              <a:ext uri="{FF2B5EF4-FFF2-40B4-BE49-F238E27FC236}">
                <a16:creationId xmlns:a16="http://schemas.microsoft.com/office/drawing/2014/main" id="{90690C7D-FFFA-F891-6AD3-FDF5EFC25E63}"/>
              </a:ext>
            </a:extLst>
          </p:cNvPr>
          <p:cNvPicPr>
            <a:picLocks noChangeAspect="1"/>
          </p:cNvPicPr>
          <p:nvPr/>
        </p:nvPicPr>
        <p:blipFill>
          <a:blip r:embed="rId4"/>
          <a:stretch>
            <a:fillRect/>
          </a:stretch>
        </p:blipFill>
        <p:spPr>
          <a:xfrm>
            <a:off x="5540168" y="1895090"/>
            <a:ext cx="4092568" cy="1916825"/>
          </a:xfrm>
          <a:prstGeom prst="rect">
            <a:avLst/>
          </a:prstGeom>
        </p:spPr>
      </p:pic>
      <p:sp>
        <p:nvSpPr>
          <p:cNvPr id="11" name="Rectangle: Rounded Corners 10">
            <a:extLst>
              <a:ext uri="{FF2B5EF4-FFF2-40B4-BE49-F238E27FC236}">
                <a16:creationId xmlns:a16="http://schemas.microsoft.com/office/drawing/2014/main" id="{2AB7E7B4-B1A7-2FB7-8B34-0D7909AF84B4}"/>
              </a:ext>
            </a:extLst>
          </p:cNvPr>
          <p:cNvSpPr/>
          <p:nvPr/>
        </p:nvSpPr>
        <p:spPr>
          <a:xfrm>
            <a:off x="6729251" y="3247696"/>
            <a:ext cx="2402929" cy="176048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t"/>
          <a:lstStyle/>
          <a:p>
            <a:pPr algn="ctr"/>
            <a:r>
              <a:rPr lang="en-IE" dirty="0"/>
              <a:t>Analytic operating model</a:t>
            </a:r>
          </a:p>
        </p:txBody>
      </p:sp>
      <p:sp>
        <p:nvSpPr>
          <p:cNvPr id="12" name="Rectangle: Rounded Corners 11">
            <a:extLst>
              <a:ext uri="{FF2B5EF4-FFF2-40B4-BE49-F238E27FC236}">
                <a16:creationId xmlns:a16="http://schemas.microsoft.com/office/drawing/2014/main" id="{725DDFEA-EBED-EFDB-A20E-C1B409FCBD03}"/>
              </a:ext>
            </a:extLst>
          </p:cNvPr>
          <p:cNvSpPr/>
          <p:nvPr/>
        </p:nvSpPr>
        <p:spPr>
          <a:xfrm>
            <a:off x="8996198" y="1865586"/>
            <a:ext cx="2137542" cy="48347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E" dirty="0"/>
              <a:t>Data Literacy</a:t>
            </a:r>
          </a:p>
        </p:txBody>
      </p:sp>
      <p:pic>
        <p:nvPicPr>
          <p:cNvPr id="13" name="Picture 12">
            <a:extLst>
              <a:ext uri="{FF2B5EF4-FFF2-40B4-BE49-F238E27FC236}">
                <a16:creationId xmlns:a16="http://schemas.microsoft.com/office/drawing/2014/main" id="{ADC82D0F-E60D-4935-6074-F7E9943C17D7}"/>
              </a:ext>
            </a:extLst>
          </p:cNvPr>
          <p:cNvPicPr>
            <a:picLocks noChangeAspect="1"/>
          </p:cNvPicPr>
          <p:nvPr/>
        </p:nvPicPr>
        <p:blipFill>
          <a:blip r:embed="rId5"/>
          <a:stretch>
            <a:fillRect/>
          </a:stretch>
        </p:blipFill>
        <p:spPr>
          <a:xfrm>
            <a:off x="6933024" y="3920359"/>
            <a:ext cx="2033264" cy="1014246"/>
          </a:xfrm>
          <a:prstGeom prst="rect">
            <a:avLst/>
          </a:prstGeom>
        </p:spPr>
      </p:pic>
      <p:sp>
        <p:nvSpPr>
          <p:cNvPr id="10" name="Rectangle: Rounded Corners 9">
            <a:extLst>
              <a:ext uri="{FF2B5EF4-FFF2-40B4-BE49-F238E27FC236}">
                <a16:creationId xmlns:a16="http://schemas.microsoft.com/office/drawing/2014/main" id="{617BFDFA-0D42-B71A-2BB6-0492527B9EA6}"/>
              </a:ext>
            </a:extLst>
          </p:cNvPr>
          <p:cNvSpPr/>
          <p:nvPr/>
        </p:nvSpPr>
        <p:spPr>
          <a:xfrm>
            <a:off x="974838" y="331079"/>
            <a:ext cx="9175529" cy="6411307"/>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pPr algn="ctr"/>
            <a:r>
              <a:rPr lang="en-IE" b="1" dirty="0"/>
              <a:t>Data Management Layer (Governance &amp; Security)</a:t>
            </a:r>
          </a:p>
          <a:p>
            <a:pPr algn="ctr"/>
            <a:endParaRPr lang="en-IE" dirty="0"/>
          </a:p>
          <a:p>
            <a:pPr marL="285750" indent="-285750">
              <a:buFont typeface="Arial" panose="020B0604020202020204" pitchFamily="34" charset="0"/>
              <a:buChar char="•"/>
            </a:pPr>
            <a:r>
              <a:rPr lang="en-IE" dirty="0"/>
              <a:t>Accuracy/Validation</a:t>
            </a:r>
          </a:p>
          <a:p>
            <a:pPr marL="742950" lvl="1" indent="-285750">
              <a:buFont typeface="Arial" panose="020B0604020202020204" pitchFamily="34" charset="0"/>
              <a:buChar char="•"/>
            </a:pPr>
            <a:r>
              <a:rPr lang="en-IE" dirty="0"/>
              <a:t>Is the data in the table correct? </a:t>
            </a:r>
          </a:p>
          <a:p>
            <a:pPr marL="742950" lvl="1" indent="-285750">
              <a:buFont typeface="Arial" panose="020B0604020202020204" pitchFamily="34" charset="0"/>
              <a:buChar char="•"/>
            </a:pPr>
            <a:r>
              <a:rPr lang="en-IE" dirty="0"/>
              <a:t>Completeness, consistency, timeliness, validity, uniqueness.</a:t>
            </a:r>
          </a:p>
          <a:p>
            <a:pPr marL="285750" indent="-285750">
              <a:buFont typeface="Arial" panose="020B0604020202020204" pitchFamily="34" charset="0"/>
              <a:buChar char="•"/>
            </a:pPr>
            <a:r>
              <a:rPr lang="en-IE" dirty="0"/>
              <a:t>Observability</a:t>
            </a:r>
          </a:p>
          <a:p>
            <a:pPr marL="742950" lvl="1" indent="-285750">
              <a:buFont typeface="Arial" panose="020B0604020202020204" pitchFamily="34" charset="0"/>
              <a:buChar char="•"/>
            </a:pPr>
            <a:r>
              <a:rPr lang="en-IE" dirty="0"/>
              <a:t>Ability to monitor above accuracy measures.</a:t>
            </a:r>
          </a:p>
          <a:p>
            <a:pPr marL="285750" indent="-285750">
              <a:buFont typeface="Arial" panose="020B0604020202020204" pitchFamily="34" charset="0"/>
              <a:buChar char="•"/>
            </a:pPr>
            <a:r>
              <a:rPr lang="en-IE" dirty="0"/>
              <a:t>Data relationships and data lineage</a:t>
            </a:r>
          </a:p>
          <a:p>
            <a:pPr marL="742950" lvl="1" indent="-285750">
              <a:buFont typeface="Arial" panose="020B0604020202020204" pitchFamily="34" charset="0"/>
              <a:buChar char="•"/>
            </a:pPr>
            <a:r>
              <a:rPr lang="en-IE" dirty="0"/>
              <a:t>What data can(not) be used together?</a:t>
            </a:r>
          </a:p>
          <a:p>
            <a:pPr marL="285750" indent="-285750">
              <a:buFont typeface="Arial" panose="020B0604020202020204" pitchFamily="34" charset="0"/>
              <a:buChar char="•"/>
            </a:pPr>
            <a:r>
              <a:rPr lang="en-IE" dirty="0"/>
              <a:t>Data dictionary: Technical and enterprise metadata.</a:t>
            </a:r>
          </a:p>
          <a:p>
            <a:pPr marL="742950" lvl="1" indent="-285750">
              <a:buFont typeface="Arial" panose="020B0604020202020204" pitchFamily="34" charset="0"/>
              <a:buChar char="•"/>
            </a:pPr>
            <a:r>
              <a:rPr lang="en-IE" dirty="0"/>
              <a:t>Have we agreed what this data means? (e.g., what is our definition of ‘margin’ or ‘profitability’?).</a:t>
            </a:r>
          </a:p>
          <a:p>
            <a:pPr marL="742950" lvl="1" indent="-285750">
              <a:buFont typeface="Arial" panose="020B0604020202020204" pitchFamily="34" charset="0"/>
              <a:buChar char="•"/>
            </a:pPr>
            <a:r>
              <a:rPr lang="en-IE" dirty="0"/>
              <a:t>Ranking/scoring: how do we prioritise certain data, based on usage/accuracy/helpfulness.</a:t>
            </a:r>
          </a:p>
          <a:p>
            <a:pPr marL="285750" indent="-285750">
              <a:buFont typeface="Arial" panose="020B0604020202020204" pitchFamily="34" charset="0"/>
              <a:buChar char="•"/>
            </a:pPr>
            <a:r>
              <a:rPr lang="en-IE" dirty="0"/>
              <a:t>Discovery</a:t>
            </a:r>
          </a:p>
          <a:p>
            <a:pPr marL="742950" lvl="1" indent="-285750">
              <a:buFont typeface="Arial" panose="020B0604020202020204" pitchFamily="34" charset="0"/>
              <a:buChar char="•"/>
            </a:pPr>
            <a:r>
              <a:rPr lang="en-IE" dirty="0"/>
              <a:t>Whose job is it to identifying new data – and what do they do when they have?</a:t>
            </a:r>
          </a:p>
          <a:p>
            <a:pPr marL="285750" indent="-285750">
              <a:buFont typeface="Arial" panose="020B0604020202020204" pitchFamily="34" charset="0"/>
              <a:buChar char="•"/>
            </a:pPr>
            <a:r>
              <a:rPr lang="en-IE" dirty="0"/>
              <a:t>Data certification/compliance</a:t>
            </a:r>
          </a:p>
          <a:p>
            <a:pPr marL="742950" lvl="1" indent="-285750">
              <a:buFont typeface="Arial" panose="020B0604020202020204" pitchFamily="34" charset="0"/>
              <a:buChar char="•"/>
            </a:pPr>
            <a:r>
              <a:rPr lang="en-IE" dirty="0"/>
              <a:t>What criteria does our data need to meet in order to be lawful? </a:t>
            </a:r>
          </a:p>
          <a:p>
            <a:pPr marL="285750" indent="-285750">
              <a:buFont typeface="Arial" panose="020B0604020202020204" pitchFamily="34" charset="0"/>
              <a:buChar char="•"/>
            </a:pPr>
            <a:r>
              <a:rPr lang="en-IE" b="1" dirty="0"/>
              <a:t>Ownership</a:t>
            </a:r>
          </a:p>
          <a:p>
            <a:pPr marL="742950" lvl="1" indent="-285750">
              <a:buFont typeface="Arial" panose="020B0604020202020204" pitchFamily="34" charset="0"/>
              <a:buChar char="•"/>
            </a:pPr>
            <a:r>
              <a:rPr lang="en-IE" dirty="0"/>
              <a:t>Who owns data accuracy/compliance/metadata?</a:t>
            </a:r>
          </a:p>
          <a:p>
            <a:pPr marL="742950" lvl="1" indent="-285750">
              <a:buFont typeface="Arial" panose="020B0604020202020204" pitchFamily="34" charset="0"/>
              <a:buChar char="•"/>
            </a:pPr>
            <a:endParaRPr lang="en-IE" dirty="0"/>
          </a:p>
          <a:p>
            <a:pPr algn="ctr"/>
            <a:endParaRPr lang="en-IE" dirty="0"/>
          </a:p>
        </p:txBody>
      </p:sp>
    </p:spTree>
    <p:extLst>
      <p:ext uri="{BB962C8B-B14F-4D97-AF65-F5344CB8AC3E}">
        <p14:creationId xmlns:p14="http://schemas.microsoft.com/office/powerpoint/2010/main" val="61434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D5B09-EAFA-0D36-77C3-0948C2826049}"/>
              </a:ext>
            </a:extLst>
          </p:cNvPr>
          <p:cNvSpPr>
            <a:spLocks noGrp="1"/>
          </p:cNvSpPr>
          <p:nvPr>
            <p:ph type="title"/>
          </p:nvPr>
        </p:nvSpPr>
        <p:spPr/>
        <p:txBody>
          <a:bodyPr/>
          <a:lstStyle/>
          <a:p>
            <a:r>
              <a:rPr lang="en-IE" dirty="0"/>
              <a:t>Governance: Ownership</a:t>
            </a:r>
          </a:p>
        </p:txBody>
      </p:sp>
      <p:pic>
        <p:nvPicPr>
          <p:cNvPr id="4" name="Picture 3">
            <a:extLst>
              <a:ext uri="{FF2B5EF4-FFF2-40B4-BE49-F238E27FC236}">
                <a16:creationId xmlns:a16="http://schemas.microsoft.com/office/drawing/2014/main" id="{AF4D78D0-7561-13AD-65AB-B047E388BAD0}"/>
              </a:ext>
            </a:extLst>
          </p:cNvPr>
          <p:cNvPicPr>
            <a:picLocks noChangeAspect="1"/>
          </p:cNvPicPr>
          <p:nvPr/>
        </p:nvPicPr>
        <p:blipFill>
          <a:blip r:embed="rId2"/>
          <a:stretch>
            <a:fillRect/>
          </a:stretch>
        </p:blipFill>
        <p:spPr>
          <a:xfrm>
            <a:off x="1141413" y="1785867"/>
            <a:ext cx="8505518" cy="3889719"/>
          </a:xfrm>
          <a:prstGeom prst="rect">
            <a:avLst/>
          </a:prstGeom>
        </p:spPr>
      </p:pic>
    </p:spTree>
    <p:extLst>
      <p:ext uri="{BB962C8B-B14F-4D97-AF65-F5344CB8AC3E}">
        <p14:creationId xmlns:p14="http://schemas.microsoft.com/office/powerpoint/2010/main" val="2364855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4AE52-2287-384F-F09B-1F938A4AFE78}"/>
              </a:ext>
            </a:extLst>
          </p:cNvPr>
          <p:cNvSpPr>
            <a:spLocks noGrp="1"/>
          </p:cNvSpPr>
          <p:nvPr>
            <p:ph type="title"/>
          </p:nvPr>
        </p:nvSpPr>
        <p:spPr>
          <a:xfrm>
            <a:off x="1141410" y="267386"/>
            <a:ext cx="9906000" cy="905145"/>
          </a:xfrm>
        </p:spPr>
        <p:txBody>
          <a:bodyPr/>
          <a:lstStyle/>
          <a:p>
            <a:r>
              <a:rPr lang="en-IE" dirty="0"/>
              <a:t>Tools to help with Governance</a:t>
            </a:r>
          </a:p>
        </p:txBody>
      </p:sp>
      <p:sp>
        <p:nvSpPr>
          <p:cNvPr id="4" name="Text Placeholder 3">
            <a:extLst>
              <a:ext uri="{FF2B5EF4-FFF2-40B4-BE49-F238E27FC236}">
                <a16:creationId xmlns:a16="http://schemas.microsoft.com/office/drawing/2014/main" id="{BD514377-592F-ACAE-41DE-0321FBCB541D}"/>
              </a:ext>
            </a:extLst>
          </p:cNvPr>
          <p:cNvSpPr>
            <a:spLocks noGrp="1"/>
          </p:cNvSpPr>
          <p:nvPr>
            <p:ph type="body" idx="1"/>
          </p:nvPr>
        </p:nvSpPr>
        <p:spPr>
          <a:xfrm>
            <a:off x="1370019" y="936446"/>
            <a:ext cx="4649783" cy="823912"/>
          </a:xfrm>
        </p:spPr>
        <p:txBody>
          <a:bodyPr/>
          <a:lstStyle/>
          <a:p>
            <a:r>
              <a:rPr lang="en-IE" dirty="0"/>
              <a:t>Data Fabric</a:t>
            </a:r>
          </a:p>
        </p:txBody>
      </p:sp>
      <p:sp>
        <p:nvSpPr>
          <p:cNvPr id="5" name="Content Placeholder 4">
            <a:extLst>
              <a:ext uri="{FF2B5EF4-FFF2-40B4-BE49-F238E27FC236}">
                <a16:creationId xmlns:a16="http://schemas.microsoft.com/office/drawing/2014/main" id="{51148AAC-14C2-C7C8-FE2F-B871EEC9CAF2}"/>
              </a:ext>
            </a:extLst>
          </p:cNvPr>
          <p:cNvSpPr>
            <a:spLocks noGrp="1"/>
          </p:cNvSpPr>
          <p:nvPr>
            <p:ph sz="half" idx="2"/>
          </p:nvPr>
        </p:nvSpPr>
        <p:spPr>
          <a:xfrm>
            <a:off x="1141410" y="1957137"/>
            <a:ext cx="4878391" cy="4180904"/>
          </a:xfrm>
        </p:spPr>
        <p:txBody>
          <a:bodyPr>
            <a:normAutofit fontScale="85000" lnSpcReduction="20000"/>
          </a:bodyPr>
          <a:lstStyle/>
          <a:p>
            <a:r>
              <a:rPr lang="en-IE" dirty="0"/>
              <a:t>“Data fabric … continuously identifies and connects data from disparate applications to discover unique, business-relevant relationships between the available data points.” - Gartner </a:t>
            </a:r>
          </a:p>
          <a:p>
            <a:r>
              <a:rPr lang="en-IE" dirty="0"/>
              <a:t>A data fabric ensures different domain-specific data can link together, in order to create a more rounded view of the business.</a:t>
            </a:r>
          </a:p>
          <a:p>
            <a:r>
              <a:rPr lang="en-IE" dirty="0"/>
              <a:t>It does this by curating knowledge graphs of data sources, using metadata, and is often embedded at the data catalogue stage.</a:t>
            </a:r>
          </a:p>
        </p:txBody>
      </p:sp>
      <p:sp>
        <p:nvSpPr>
          <p:cNvPr id="6" name="Text Placeholder 5">
            <a:extLst>
              <a:ext uri="{FF2B5EF4-FFF2-40B4-BE49-F238E27FC236}">
                <a16:creationId xmlns:a16="http://schemas.microsoft.com/office/drawing/2014/main" id="{68CEAB2F-5A53-E6B2-58C9-88711C9A623D}"/>
              </a:ext>
            </a:extLst>
          </p:cNvPr>
          <p:cNvSpPr>
            <a:spLocks noGrp="1"/>
          </p:cNvSpPr>
          <p:nvPr>
            <p:ph type="body" sz="quarter" idx="3"/>
          </p:nvPr>
        </p:nvSpPr>
        <p:spPr>
          <a:xfrm>
            <a:off x="6400808" y="936445"/>
            <a:ext cx="4646602" cy="823912"/>
          </a:xfrm>
        </p:spPr>
        <p:txBody>
          <a:bodyPr/>
          <a:lstStyle/>
          <a:p>
            <a:r>
              <a:rPr lang="en-IE" dirty="0"/>
              <a:t>Data Mesh</a:t>
            </a:r>
          </a:p>
        </p:txBody>
      </p:sp>
      <p:sp>
        <p:nvSpPr>
          <p:cNvPr id="7" name="Content Placeholder 6">
            <a:extLst>
              <a:ext uri="{FF2B5EF4-FFF2-40B4-BE49-F238E27FC236}">
                <a16:creationId xmlns:a16="http://schemas.microsoft.com/office/drawing/2014/main" id="{8F302E2F-0A30-FB05-0484-D1F14957C536}"/>
              </a:ext>
            </a:extLst>
          </p:cNvPr>
          <p:cNvSpPr>
            <a:spLocks noGrp="1"/>
          </p:cNvSpPr>
          <p:nvPr>
            <p:ph sz="quarter" idx="4"/>
          </p:nvPr>
        </p:nvSpPr>
        <p:spPr>
          <a:xfrm>
            <a:off x="6172200" y="1957137"/>
            <a:ext cx="4875210" cy="4180904"/>
          </a:xfrm>
        </p:spPr>
        <p:txBody>
          <a:bodyPr>
            <a:normAutofit fontScale="85000" lnSpcReduction="20000"/>
          </a:bodyPr>
          <a:lstStyle/>
          <a:p>
            <a:r>
              <a:rPr lang="en-IE" dirty="0"/>
              <a:t>Decentralisation of data, but with a centralised governance. Focus on business team needs and domain-level ownership first, then technology.</a:t>
            </a:r>
          </a:p>
          <a:p>
            <a:endParaRPr lang="en-IE" dirty="0"/>
          </a:p>
          <a:p>
            <a:r>
              <a:rPr lang="en-IE" dirty="0"/>
              <a:t>Complimented by a data fabric. Fabric makes sure all the data is cohesive, mesh makes sure the data is with the people who need it – not hidden in a monolithic centralised data warehouse where nobody can find it.</a:t>
            </a:r>
          </a:p>
        </p:txBody>
      </p:sp>
    </p:spTree>
    <p:extLst>
      <p:ext uri="{BB962C8B-B14F-4D97-AF65-F5344CB8AC3E}">
        <p14:creationId xmlns:p14="http://schemas.microsoft.com/office/powerpoint/2010/main" val="3894497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467609E-71A2-D0C0-12AC-39E50B275464}"/>
              </a:ext>
            </a:extLst>
          </p:cNvPr>
          <p:cNvSpPr/>
          <p:nvPr/>
        </p:nvSpPr>
        <p:spPr>
          <a:xfrm>
            <a:off x="956441" y="1566040"/>
            <a:ext cx="1252044" cy="439332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endParaRPr lang="en-IE" dirty="0"/>
          </a:p>
          <a:p>
            <a:pPr algn="ctr"/>
            <a:r>
              <a:rPr lang="en-IE" dirty="0"/>
              <a:t>Data Sources &amp; Discovery</a:t>
            </a:r>
          </a:p>
        </p:txBody>
      </p:sp>
      <p:sp>
        <p:nvSpPr>
          <p:cNvPr id="5" name="Rectangle: Rounded Corners 4">
            <a:extLst>
              <a:ext uri="{FF2B5EF4-FFF2-40B4-BE49-F238E27FC236}">
                <a16:creationId xmlns:a16="http://schemas.microsoft.com/office/drawing/2014/main" id="{0A951F7E-F977-9320-9E69-1FE6F79E2036}"/>
              </a:ext>
            </a:extLst>
          </p:cNvPr>
          <p:cNvSpPr/>
          <p:nvPr/>
        </p:nvSpPr>
        <p:spPr>
          <a:xfrm>
            <a:off x="3509148" y="1587061"/>
            <a:ext cx="1103588" cy="3605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endParaRPr lang="en-IE" dirty="0"/>
          </a:p>
          <a:p>
            <a:pPr algn="ctr"/>
            <a:endParaRPr lang="en-IE" dirty="0"/>
          </a:p>
          <a:p>
            <a:pPr algn="ctr"/>
            <a:r>
              <a:rPr lang="en-IE" dirty="0"/>
              <a:t>Storage</a:t>
            </a:r>
          </a:p>
        </p:txBody>
      </p:sp>
      <p:sp>
        <p:nvSpPr>
          <p:cNvPr id="6" name="Rectangle: Rounded Corners 5">
            <a:extLst>
              <a:ext uri="{FF2B5EF4-FFF2-40B4-BE49-F238E27FC236}">
                <a16:creationId xmlns:a16="http://schemas.microsoft.com/office/drawing/2014/main" id="{C965D7F0-44AB-40A8-8EF5-64FAFB4697A6}"/>
              </a:ext>
            </a:extLst>
          </p:cNvPr>
          <p:cNvSpPr/>
          <p:nvPr/>
        </p:nvSpPr>
        <p:spPr>
          <a:xfrm>
            <a:off x="4908335" y="1566041"/>
            <a:ext cx="3247694" cy="242789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E" dirty="0"/>
              <a:t>Analytics/Reporting</a:t>
            </a:r>
          </a:p>
          <a:p>
            <a:pPr algn="ctr"/>
            <a:r>
              <a:rPr lang="en-IE" dirty="0"/>
              <a:t>Layer</a:t>
            </a:r>
          </a:p>
        </p:txBody>
      </p:sp>
      <p:sp>
        <p:nvSpPr>
          <p:cNvPr id="7" name="Rectangle: Rounded Corners 6">
            <a:extLst>
              <a:ext uri="{FF2B5EF4-FFF2-40B4-BE49-F238E27FC236}">
                <a16:creationId xmlns:a16="http://schemas.microsoft.com/office/drawing/2014/main" id="{41669842-9ADA-70EC-B2A9-E53519BAA4E8}"/>
              </a:ext>
            </a:extLst>
          </p:cNvPr>
          <p:cNvSpPr/>
          <p:nvPr/>
        </p:nvSpPr>
        <p:spPr>
          <a:xfrm>
            <a:off x="8324197" y="1566042"/>
            <a:ext cx="1655374" cy="242789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E" dirty="0"/>
              <a:t>Business Functions (Consumption)</a:t>
            </a:r>
          </a:p>
        </p:txBody>
      </p:sp>
      <p:sp>
        <p:nvSpPr>
          <p:cNvPr id="8" name="Rectangle: Rounded Corners 7">
            <a:extLst>
              <a:ext uri="{FF2B5EF4-FFF2-40B4-BE49-F238E27FC236}">
                <a16:creationId xmlns:a16="http://schemas.microsoft.com/office/drawing/2014/main" id="{516568A5-38F2-1D14-C898-ADEFB3EEA41C}"/>
              </a:ext>
            </a:extLst>
          </p:cNvPr>
          <p:cNvSpPr/>
          <p:nvPr/>
        </p:nvSpPr>
        <p:spPr>
          <a:xfrm>
            <a:off x="10150367" y="1566040"/>
            <a:ext cx="1337440" cy="439332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E" dirty="0"/>
              <a:t>Business Objectives</a:t>
            </a:r>
          </a:p>
        </p:txBody>
      </p:sp>
      <p:sp>
        <p:nvSpPr>
          <p:cNvPr id="9" name="Rectangle: Rounded Corners 8">
            <a:extLst>
              <a:ext uri="{FF2B5EF4-FFF2-40B4-BE49-F238E27FC236}">
                <a16:creationId xmlns:a16="http://schemas.microsoft.com/office/drawing/2014/main" id="{7A8D1F5B-F1FA-4376-9543-EBFE40E39B67}"/>
              </a:ext>
            </a:extLst>
          </p:cNvPr>
          <p:cNvSpPr/>
          <p:nvPr/>
        </p:nvSpPr>
        <p:spPr>
          <a:xfrm>
            <a:off x="4908333" y="4424855"/>
            <a:ext cx="5071237" cy="153451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E" dirty="0"/>
              <a:t>AI Layer</a:t>
            </a:r>
          </a:p>
        </p:txBody>
      </p:sp>
      <p:sp>
        <p:nvSpPr>
          <p:cNvPr id="10" name="Rectangle: Rounded Corners 9">
            <a:extLst>
              <a:ext uri="{FF2B5EF4-FFF2-40B4-BE49-F238E27FC236}">
                <a16:creationId xmlns:a16="http://schemas.microsoft.com/office/drawing/2014/main" id="{617BFDFA-0D42-B71A-2BB6-0492527B9EA6}"/>
              </a:ext>
            </a:extLst>
          </p:cNvPr>
          <p:cNvSpPr/>
          <p:nvPr/>
        </p:nvSpPr>
        <p:spPr>
          <a:xfrm>
            <a:off x="956441" y="6164315"/>
            <a:ext cx="9175529" cy="63587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E" dirty="0"/>
              <a:t>Data Management Layer (Governance &amp; Security)</a:t>
            </a:r>
          </a:p>
        </p:txBody>
      </p:sp>
      <p:sp>
        <p:nvSpPr>
          <p:cNvPr id="14" name="Rectangle: Rounded Corners 13">
            <a:extLst>
              <a:ext uri="{FF2B5EF4-FFF2-40B4-BE49-F238E27FC236}">
                <a16:creationId xmlns:a16="http://schemas.microsoft.com/office/drawing/2014/main" id="{13FDAA12-BFAC-5ADD-7111-EA449F652D2A}"/>
              </a:ext>
            </a:extLst>
          </p:cNvPr>
          <p:cNvSpPr/>
          <p:nvPr/>
        </p:nvSpPr>
        <p:spPr>
          <a:xfrm>
            <a:off x="2286005" y="1587061"/>
            <a:ext cx="1145623" cy="439332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endParaRPr lang="en-IE" dirty="0"/>
          </a:p>
          <a:p>
            <a:pPr algn="ctr"/>
            <a:endParaRPr lang="en-IE" dirty="0"/>
          </a:p>
          <a:p>
            <a:pPr algn="ctr"/>
            <a:r>
              <a:rPr lang="en-IE" dirty="0"/>
              <a:t>Data Ingestion</a:t>
            </a:r>
          </a:p>
        </p:txBody>
      </p:sp>
      <p:pic>
        <p:nvPicPr>
          <p:cNvPr id="3" name="Picture 2">
            <a:extLst>
              <a:ext uri="{FF2B5EF4-FFF2-40B4-BE49-F238E27FC236}">
                <a16:creationId xmlns:a16="http://schemas.microsoft.com/office/drawing/2014/main" id="{611EAA23-A90D-541F-AE9F-24EDAE6DB967}"/>
              </a:ext>
            </a:extLst>
          </p:cNvPr>
          <p:cNvPicPr>
            <a:picLocks noChangeAspect="1"/>
          </p:cNvPicPr>
          <p:nvPr/>
        </p:nvPicPr>
        <p:blipFill>
          <a:blip r:embed="rId3"/>
          <a:stretch>
            <a:fillRect/>
          </a:stretch>
        </p:blipFill>
        <p:spPr>
          <a:xfrm>
            <a:off x="704193" y="2970013"/>
            <a:ext cx="4138220" cy="2109110"/>
          </a:xfrm>
          <a:prstGeom prst="rect">
            <a:avLst/>
          </a:prstGeom>
        </p:spPr>
      </p:pic>
      <p:pic>
        <p:nvPicPr>
          <p:cNvPr id="15" name="Picture 14">
            <a:extLst>
              <a:ext uri="{FF2B5EF4-FFF2-40B4-BE49-F238E27FC236}">
                <a16:creationId xmlns:a16="http://schemas.microsoft.com/office/drawing/2014/main" id="{90690C7D-FFFA-F891-6AD3-FDF5EFC25E63}"/>
              </a:ext>
            </a:extLst>
          </p:cNvPr>
          <p:cNvPicPr>
            <a:picLocks noChangeAspect="1"/>
          </p:cNvPicPr>
          <p:nvPr/>
        </p:nvPicPr>
        <p:blipFill>
          <a:blip r:embed="rId4"/>
          <a:stretch>
            <a:fillRect/>
          </a:stretch>
        </p:blipFill>
        <p:spPr>
          <a:xfrm>
            <a:off x="5540168" y="1895090"/>
            <a:ext cx="4092568" cy="1916825"/>
          </a:xfrm>
          <a:prstGeom prst="rect">
            <a:avLst/>
          </a:prstGeom>
        </p:spPr>
      </p:pic>
      <p:sp>
        <p:nvSpPr>
          <p:cNvPr id="11" name="Rectangle: Rounded Corners 10">
            <a:extLst>
              <a:ext uri="{FF2B5EF4-FFF2-40B4-BE49-F238E27FC236}">
                <a16:creationId xmlns:a16="http://schemas.microsoft.com/office/drawing/2014/main" id="{2AB7E7B4-B1A7-2FB7-8B34-0D7909AF84B4}"/>
              </a:ext>
            </a:extLst>
          </p:cNvPr>
          <p:cNvSpPr/>
          <p:nvPr/>
        </p:nvSpPr>
        <p:spPr>
          <a:xfrm>
            <a:off x="6729251" y="3247696"/>
            <a:ext cx="2402929" cy="176048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t"/>
          <a:lstStyle/>
          <a:p>
            <a:pPr algn="ctr"/>
            <a:r>
              <a:rPr lang="en-IE" dirty="0"/>
              <a:t>Analytic operating model</a:t>
            </a:r>
          </a:p>
        </p:txBody>
      </p:sp>
      <p:sp>
        <p:nvSpPr>
          <p:cNvPr id="12" name="Rectangle: Rounded Corners 11">
            <a:extLst>
              <a:ext uri="{FF2B5EF4-FFF2-40B4-BE49-F238E27FC236}">
                <a16:creationId xmlns:a16="http://schemas.microsoft.com/office/drawing/2014/main" id="{725DDFEA-EBED-EFDB-A20E-C1B409FCBD03}"/>
              </a:ext>
            </a:extLst>
          </p:cNvPr>
          <p:cNvSpPr/>
          <p:nvPr/>
        </p:nvSpPr>
        <p:spPr>
          <a:xfrm>
            <a:off x="8996198" y="1865586"/>
            <a:ext cx="2137542" cy="48347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E" dirty="0"/>
              <a:t>Data Literacy</a:t>
            </a:r>
          </a:p>
        </p:txBody>
      </p:sp>
      <p:pic>
        <p:nvPicPr>
          <p:cNvPr id="13" name="Picture 12">
            <a:extLst>
              <a:ext uri="{FF2B5EF4-FFF2-40B4-BE49-F238E27FC236}">
                <a16:creationId xmlns:a16="http://schemas.microsoft.com/office/drawing/2014/main" id="{ADC82D0F-E60D-4935-6074-F7E9943C17D7}"/>
              </a:ext>
            </a:extLst>
          </p:cNvPr>
          <p:cNvPicPr>
            <a:picLocks noChangeAspect="1"/>
          </p:cNvPicPr>
          <p:nvPr/>
        </p:nvPicPr>
        <p:blipFill>
          <a:blip r:embed="rId5"/>
          <a:stretch>
            <a:fillRect/>
          </a:stretch>
        </p:blipFill>
        <p:spPr>
          <a:xfrm>
            <a:off x="6933024" y="3920359"/>
            <a:ext cx="2033264" cy="1014246"/>
          </a:xfrm>
          <a:prstGeom prst="rect">
            <a:avLst/>
          </a:prstGeom>
        </p:spPr>
      </p:pic>
      <p:pic>
        <p:nvPicPr>
          <p:cNvPr id="16" name="Picture 15">
            <a:extLst>
              <a:ext uri="{FF2B5EF4-FFF2-40B4-BE49-F238E27FC236}">
                <a16:creationId xmlns:a16="http://schemas.microsoft.com/office/drawing/2014/main" id="{6FFD15A2-D459-C516-C0C6-9913A93A60C4}"/>
              </a:ext>
            </a:extLst>
          </p:cNvPr>
          <p:cNvPicPr>
            <a:picLocks noChangeAspect="1"/>
          </p:cNvPicPr>
          <p:nvPr/>
        </p:nvPicPr>
        <p:blipFill>
          <a:blip r:embed="rId6"/>
          <a:stretch>
            <a:fillRect/>
          </a:stretch>
        </p:blipFill>
        <p:spPr>
          <a:xfrm>
            <a:off x="7949656" y="5885788"/>
            <a:ext cx="1277087" cy="895429"/>
          </a:xfrm>
          <a:prstGeom prst="rect">
            <a:avLst/>
          </a:prstGeom>
        </p:spPr>
      </p:pic>
      <p:sp>
        <p:nvSpPr>
          <p:cNvPr id="17" name="Title 1">
            <a:extLst>
              <a:ext uri="{FF2B5EF4-FFF2-40B4-BE49-F238E27FC236}">
                <a16:creationId xmlns:a16="http://schemas.microsoft.com/office/drawing/2014/main" id="{00C227D5-53DA-0C00-124C-CDA98A36AEC0}"/>
              </a:ext>
            </a:extLst>
          </p:cNvPr>
          <p:cNvSpPr>
            <a:spLocks noGrp="1"/>
          </p:cNvSpPr>
          <p:nvPr>
            <p:ph type="title"/>
          </p:nvPr>
        </p:nvSpPr>
        <p:spPr>
          <a:xfrm>
            <a:off x="1143001" y="429331"/>
            <a:ext cx="9905998" cy="705785"/>
          </a:xfrm>
        </p:spPr>
        <p:txBody>
          <a:bodyPr/>
          <a:lstStyle/>
          <a:p>
            <a:r>
              <a:rPr lang="en-IE" dirty="0"/>
              <a:t>data strategy</a:t>
            </a:r>
          </a:p>
        </p:txBody>
      </p:sp>
    </p:spTree>
    <p:extLst>
      <p:ext uri="{BB962C8B-B14F-4D97-AF65-F5344CB8AC3E}">
        <p14:creationId xmlns:p14="http://schemas.microsoft.com/office/powerpoint/2010/main" val="1837465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94C8D-EF9B-0EE9-EFBB-A0E3CC27B037}"/>
              </a:ext>
            </a:extLst>
          </p:cNvPr>
          <p:cNvSpPr>
            <a:spLocks noGrp="1"/>
          </p:cNvSpPr>
          <p:nvPr>
            <p:ph type="title"/>
          </p:nvPr>
        </p:nvSpPr>
        <p:spPr>
          <a:xfrm>
            <a:off x="1143001" y="229635"/>
            <a:ext cx="9905998" cy="674254"/>
          </a:xfrm>
        </p:spPr>
        <p:txBody>
          <a:bodyPr/>
          <a:lstStyle/>
          <a:p>
            <a:r>
              <a:rPr lang="en-IE" dirty="0"/>
              <a:t>Data professionals</a:t>
            </a:r>
          </a:p>
        </p:txBody>
      </p:sp>
      <p:graphicFrame>
        <p:nvGraphicFramePr>
          <p:cNvPr id="4" name="Diagram 3">
            <a:extLst>
              <a:ext uri="{FF2B5EF4-FFF2-40B4-BE49-F238E27FC236}">
                <a16:creationId xmlns:a16="http://schemas.microsoft.com/office/drawing/2014/main" id="{435E6D3C-EC2E-7F34-01D8-76FCC9EFE4AB}"/>
              </a:ext>
            </a:extLst>
          </p:cNvPr>
          <p:cNvGraphicFramePr/>
          <p:nvPr>
            <p:extLst>
              <p:ext uri="{D42A27DB-BD31-4B8C-83A1-F6EECF244321}">
                <p14:modId xmlns:p14="http://schemas.microsoft.com/office/powerpoint/2010/main" val="3021162096"/>
              </p:ext>
            </p:extLst>
          </p:nvPr>
        </p:nvGraphicFramePr>
        <p:xfrm>
          <a:off x="2231695" y="982424"/>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7" name="Straight Arrow Connector 16">
            <a:extLst>
              <a:ext uri="{FF2B5EF4-FFF2-40B4-BE49-F238E27FC236}">
                <a16:creationId xmlns:a16="http://schemas.microsoft.com/office/drawing/2014/main" id="{D56D8086-5DC0-6EAC-8D70-AB97C7FECF93}"/>
              </a:ext>
            </a:extLst>
          </p:cNvPr>
          <p:cNvCxnSpPr>
            <a:cxnSpLocks/>
            <a:stCxn id="18" idx="2"/>
            <a:endCxn id="19" idx="0"/>
          </p:cNvCxnSpPr>
          <p:nvPr/>
        </p:nvCxnSpPr>
        <p:spPr>
          <a:xfrm>
            <a:off x="11048999" y="722440"/>
            <a:ext cx="0" cy="5031974"/>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8DB804A2-AF81-D1BC-F6C4-4BEDB918FB02}"/>
              </a:ext>
            </a:extLst>
          </p:cNvPr>
          <p:cNvSpPr/>
          <p:nvPr/>
        </p:nvSpPr>
        <p:spPr>
          <a:xfrm>
            <a:off x="10423634" y="238964"/>
            <a:ext cx="1250729" cy="48347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E" dirty="0"/>
              <a:t>Business</a:t>
            </a:r>
          </a:p>
        </p:txBody>
      </p:sp>
      <p:sp>
        <p:nvSpPr>
          <p:cNvPr id="19" name="Rectangle: Rounded Corners 18">
            <a:extLst>
              <a:ext uri="{FF2B5EF4-FFF2-40B4-BE49-F238E27FC236}">
                <a16:creationId xmlns:a16="http://schemas.microsoft.com/office/drawing/2014/main" id="{7575C45D-532F-644A-B481-A4D90B819540}"/>
              </a:ext>
            </a:extLst>
          </p:cNvPr>
          <p:cNvSpPr/>
          <p:nvPr/>
        </p:nvSpPr>
        <p:spPr>
          <a:xfrm>
            <a:off x="10423634" y="5754414"/>
            <a:ext cx="1250729" cy="48347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E" dirty="0"/>
              <a:t>IT</a:t>
            </a:r>
          </a:p>
        </p:txBody>
      </p:sp>
      <p:sp>
        <p:nvSpPr>
          <p:cNvPr id="20" name="Rectangle: Rounded Corners 19">
            <a:extLst>
              <a:ext uri="{FF2B5EF4-FFF2-40B4-BE49-F238E27FC236}">
                <a16:creationId xmlns:a16="http://schemas.microsoft.com/office/drawing/2014/main" id="{C63BF973-8968-3B1D-189A-841B2E51AE7A}"/>
              </a:ext>
            </a:extLst>
          </p:cNvPr>
          <p:cNvSpPr/>
          <p:nvPr/>
        </p:nvSpPr>
        <p:spPr>
          <a:xfrm>
            <a:off x="10423634" y="2180897"/>
            <a:ext cx="1250729" cy="48347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E" dirty="0"/>
              <a:t>Analytics</a:t>
            </a:r>
          </a:p>
        </p:txBody>
      </p:sp>
    </p:spTree>
    <p:extLst>
      <p:ext uri="{BB962C8B-B14F-4D97-AF65-F5344CB8AC3E}">
        <p14:creationId xmlns:p14="http://schemas.microsoft.com/office/powerpoint/2010/main" val="2589013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pace Launch System Solid Rocket Booster | NASA">
            <a:extLst>
              <a:ext uri="{FF2B5EF4-FFF2-40B4-BE49-F238E27FC236}">
                <a16:creationId xmlns:a16="http://schemas.microsoft.com/office/drawing/2014/main" id="{000E3377-DFCE-86E0-4922-9649DA7FB6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6964" y="1714499"/>
            <a:ext cx="4570412"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Picture Guide to the Different Parts of a Horse">
            <a:extLst>
              <a:ext uri="{FF2B5EF4-FFF2-40B4-BE49-F238E27FC236}">
                <a16:creationId xmlns:a16="http://schemas.microsoft.com/office/drawing/2014/main" id="{50E27600-1BF3-5F26-D6B5-A720E77181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5309" y="2149365"/>
            <a:ext cx="3838904" cy="2559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7486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0D00D-DD74-FC9E-49CC-CF6F3EBDC92B}"/>
              </a:ext>
            </a:extLst>
          </p:cNvPr>
          <p:cNvSpPr>
            <a:spLocks noGrp="1"/>
          </p:cNvSpPr>
          <p:nvPr>
            <p:ph type="title"/>
          </p:nvPr>
        </p:nvSpPr>
        <p:spPr/>
        <p:txBody>
          <a:bodyPr/>
          <a:lstStyle/>
          <a:p>
            <a:r>
              <a:rPr lang="en-IE" dirty="0"/>
              <a:t>Data literacy – upskilling and democratising data</a:t>
            </a:r>
          </a:p>
        </p:txBody>
      </p:sp>
      <p:sp>
        <p:nvSpPr>
          <p:cNvPr id="3" name="Content Placeholder 2">
            <a:extLst>
              <a:ext uri="{FF2B5EF4-FFF2-40B4-BE49-F238E27FC236}">
                <a16:creationId xmlns:a16="http://schemas.microsoft.com/office/drawing/2014/main" id="{C19E57A1-605D-4639-770C-DDB86CACD6A4}"/>
              </a:ext>
            </a:extLst>
          </p:cNvPr>
          <p:cNvSpPr>
            <a:spLocks noGrp="1"/>
          </p:cNvSpPr>
          <p:nvPr>
            <p:ph idx="1"/>
          </p:nvPr>
        </p:nvSpPr>
        <p:spPr>
          <a:xfrm>
            <a:off x="1141412" y="2249486"/>
            <a:ext cx="9905999" cy="3989995"/>
          </a:xfrm>
        </p:spPr>
        <p:txBody>
          <a:bodyPr/>
          <a:lstStyle/>
          <a:p>
            <a:r>
              <a:rPr lang="en-IE" dirty="0"/>
              <a:t>It’s important to learn data-communication across all levels of expertise.</a:t>
            </a:r>
          </a:p>
          <a:p>
            <a:r>
              <a:rPr lang="en-IE" dirty="0"/>
              <a:t>Data is only useful if it is understood – data dictionaries help, but realistically it’s like another language (especially visually). It’s important to make sure everyone that uses data is understanding what they’re reading.</a:t>
            </a:r>
          </a:p>
          <a:p>
            <a:r>
              <a:rPr lang="en-IE" dirty="0"/>
              <a:t>Data owners help – they should be SMEs in their respective areas.</a:t>
            </a:r>
          </a:p>
          <a:p>
            <a:r>
              <a:rPr lang="en-IE" dirty="0"/>
              <a:t>For larger companies, running a Data Academy can be a viable option. </a:t>
            </a:r>
          </a:p>
        </p:txBody>
      </p:sp>
    </p:spTree>
    <p:extLst>
      <p:ext uri="{BB962C8B-B14F-4D97-AF65-F5344CB8AC3E}">
        <p14:creationId xmlns:p14="http://schemas.microsoft.com/office/powerpoint/2010/main" val="1946845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9E984-276D-F145-8486-7A11B469D769}"/>
              </a:ext>
            </a:extLst>
          </p:cNvPr>
          <p:cNvSpPr>
            <a:spLocks noGrp="1"/>
          </p:cNvSpPr>
          <p:nvPr>
            <p:ph type="title"/>
          </p:nvPr>
        </p:nvSpPr>
        <p:spPr/>
        <p:txBody>
          <a:bodyPr/>
          <a:lstStyle/>
          <a:p>
            <a:r>
              <a:rPr lang="en-IE" dirty="0"/>
              <a:t>Think about the non-data professional consumers</a:t>
            </a:r>
          </a:p>
        </p:txBody>
      </p:sp>
      <p:pic>
        <p:nvPicPr>
          <p:cNvPr id="5" name="Picture 4">
            <a:extLst>
              <a:ext uri="{FF2B5EF4-FFF2-40B4-BE49-F238E27FC236}">
                <a16:creationId xmlns:a16="http://schemas.microsoft.com/office/drawing/2014/main" id="{941734DC-620F-6F3F-B2BE-9D14A1E9FDD2}"/>
              </a:ext>
            </a:extLst>
          </p:cNvPr>
          <p:cNvPicPr>
            <a:picLocks noChangeAspect="1"/>
          </p:cNvPicPr>
          <p:nvPr/>
        </p:nvPicPr>
        <p:blipFill>
          <a:blip r:embed="rId3"/>
          <a:stretch>
            <a:fillRect/>
          </a:stretch>
        </p:blipFill>
        <p:spPr>
          <a:xfrm>
            <a:off x="1036310" y="2316931"/>
            <a:ext cx="4746589" cy="3222022"/>
          </a:xfrm>
          <a:prstGeom prst="rect">
            <a:avLst/>
          </a:prstGeom>
        </p:spPr>
      </p:pic>
      <p:sp>
        <p:nvSpPr>
          <p:cNvPr id="6" name="TextBox 5">
            <a:extLst>
              <a:ext uri="{FF2B5EF4-FFF2-40B4-BE49-F238E27FC236}">
                <a16:creationId xmlns:a16="http://schemas.microsoft.com/office/drawing/2014/main" id="{4AAC6A80-D267-ECD0-104E-DCAAE24AD171}"/>
              </a:ext>
            </a:extLst>
          </p:cNvPr>
          <p:cNvSpPr txBox="1"/>
          <p:nvPr/>
        </p:nvSpPr>
        <p:spPr>
          <a:xfrm>
            <a:off x="6094412" y="1912422"/>
            <a:ext cx="5805500" cy="923330"/>
          </a:xfrm>
          <a:prstGeom prst="rect">
            <a:avLst/>
          </a:prstGeom>
          <a:noFill/>
        </p:spPr>
        <p:txBody>
          <a:bodyPr wrap="none" rtlCol="0">
            <a:spAutoFit/>
          </a:bodyPr>
          <a:lstStyle/>
          <a:p>
            <a:r>
              <a:rPr lang="en-IE" dirty="0"/>
              <a:t>And even tougher when you start talking about probabilities..</a:t>
            </a:r>
          </a:p>
          <a:p>
            <a:endParaRPr lang="en-IE" dirty="0"/>
          </a:p>
          <a:p>
            <a:r>
              <a:rPr lang="en-IE" dirty="0"/>
              <a:t>For example, the Monty Hall problem </a:t>
            </a:r>
          </a:p>
        </p:txBody>
      </p:sp>
      <p:pic>
        <p:nvPicPr>
          <p:cNvPr id="8" name="Graphic 7" descr="Door Closed outline">
            <a:extLst>
              <a:ext uri="{FF2B5EF4-FFF2-40B4-BE49-F238E27FC236}">
                <a16:creationId xmlns:a16="http://schemas.microsoft.com/office/drawing/2014/main" id="{FE24169D-E7C9-CE67-A46B-85844F2F96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09103" y="3504226"/>
            <a:ext cx="1845604" cy="1845604"/>
          </a:xfrm>
          <a:prstGeom prst="rect">
            <a:avLst/>
          </a:prstGeom>
        </p:spPr>
      </p:pic>
      <p:pic>
        <p:nvPicPr>
          <p:cNvPr id="10" name="Graphic 9" descr="Door Open outline">
            <a:extLst>
              <a:ext uri="{FF2B5EF4-FFF2-40B4-BE49-F238E27FC236}">
                <a16:creationId xmlns:a16="http://schemas.microsoft.com/office/drawing/2014/main" id="{FD1FFAA3-DF14-A210-C0D9-27066A4BFA6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58109" y="3504226"/>
            <a:ext cx="1845604" cy="1845604"/>
          </a:xfrm>
          <a:prstGeom prst="rect">
            <a:avLst/>
          </a:prstGeom>
        </p:spPr>
      </p:pic>
      <p:pic>
        <p:nvPicPr>
          <p:cNvPr id="11" name="Graphic 10" descr="Door Closed outline">
            <a:extLst>
              <a:ext uri="{FF2B5EF4-FFF2-40B4-BE49-F238E27FC236}">
                <a16:creationId xmlns:a16="http://schemas.microsoft.com/office/drawing/2014/main" id="{82AB0FDB-A420-D86C-B517-89B04C975D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31283" y="3504226"/>
            <a:ext cx="1845604" cy="1845604"/>
          </a:xfrm>
          <a:prstGeom prst="rect">
            <a:avLst/>
          </a:prstGeom>
        </p:spPr>
      </p:pic>
    </p:spTree>
    <p:extLst>
      <p:ext uri="{BB962C8B-B14F-4D97-AF65-F5344CB8AC3E}">
        <p14:creationId xmlns:p14="http://schemas.microsoft.com/office/powerpoint/2010/main" val="2831032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10"/>
                                        </p:tgtEl>
                                      </p:cBhvr>
                                    </p:animEffect>
                                    <p:anim calcmode="lin" valueType="num">
                                      <p:cBhvr>
                                        <p:cTn id="7" dur="1000"/>
                                        <p:tgtEl>
                                          <p:spTgt spid="10"/>
                                        </p:tgtEl>
                                        <p:attrNameLst>
                                          <p:attrName>ppt_x</p:attrName>
                                        </p:attrNameLst>
                                      </p:cBhvr>
                                      <p:tavLst>
                                        <p:tav tm="0">
                                          <p:val>
                                            <p:strVal val="ppt_x"/>
                                          </p:val>
                                        </p:tav>
                                        <p:tav tm="100000">
                                          <p:val>
                                            <p:strVal val="ppt_x"/>
                                          </p:val>
                                        </p:tav>
                                      </p:tavLst>
                                    </p:anim>
                                    <p:anim calcmode="lin" valueType="num">
                                      <p:cBhvr>
                                        <p:cTn id="8" dur="1000"/>
                                        <p:tgtEl>
                                          <p:spTgt spid="10"/>
                                        </p:tgtEl>
                                        <p:attrNameLst>
                                          <p:attrName>ppt_y</p:attrName>
                                        </p:attrNameLst>
                                      </p:cBhvr>
                                      <p:tavLst>
                                        <p:tav tm="0">
                                          <p:val>
                                            <p:strVal val="ppt_y"/>
                                          </p:val>
                                        </p:tav>
                                        <p:tav tm="100000">
                                          <p:val>
                                            <p:strVal val="ppt_y+.1"/>
                                          </p:val>
                                        </p:tav>
                                      </p:tavLst>
                                    </p:anim>
                                    <p:set>
                                      <p:cBhvr>
                                        <p:cTn id="9" dur="1" fill="hold">
                                          <p:stCondLst>
                                            <p:cond delay="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Door Closed outline">
            <a:extLst>
              <a:ext uri="{FF2B5EF4-FFF2-40B4-BE49-F238E27FC236}">
                <a16:creationId xmlns:a16="http://schemas.microsoft.com/office/drawing/2014/main" id="{A48E6D8B-CC6C-3B89-59FE-81C75D6CD0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89462" y="920917"/>
            <a:ext cx="940380" cy="940380"/>
          </a:xfrm>
          <a:prstGeom prst="rect">
            <a:avLst/>
          </a:prstGeom>
        </p:spPr>
      </p:pic>
      <p:pic>
        <p:nvPicPr>
          <p:cNvPr id="5" name="Graphic 4" descr="Door Closed outline">
            <a:extLst>
              <a:ext uri="{FF2B5EF4-FFF2-40B4-BE49-F238E27FC236}">
                <a16:creationId xmlns:a16="http://schemas.microsoft.com/office/drawing/2014/main" id="{D42F6C54-A43E-D8C7-1BD7-0A253C2A8D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9715" y="872337"/>
            <a:ext cx="940380" cy="940380"/>
          </a:xfrm>
          <a:prstGeom prst="rect">
            <a:avLst/>
          </a:prstGeom>
        </p:spPr>
      </p:pic>
      <p:pic>
        <p:nvPicPr>
          <p:cNvPr id="6" name="Graphic 5" descr="Door Closed outline">
            <a:extLst>
              <a:ext uri="{FF2B5EF4-FFF2-40B4-BE49-F238E27FC236}">
                <a16:creationId xmlns:a16="http://schemas.microsoft.com/office/drawing/2014/main" id="{F1DF4A06-8087-87C1-CBD4-35DA7FA76B9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9715" y="1826597"/>
            <a:ext cx="940380" cy="940380"/>
          </a:xfrm>
          <a:prstGeom prst="rect">
            <a:avLst/>
          </a:prstGeom>
        </p:spPr>
      </p:pic>
      <p:pic>
        <p:nvPicPr>
          <p:cNvPr id="7" name="Graphic 6" descr="Door Closed outline">
            <a:extLst>
              <a:ext uri="{FF2B5EF4-FFF2-40B4-BE49-F238E27FC236}">
                <a16:creationId xmlns:a16="http://schemas.microsoft.com/office/drawing/2014/main" id="{35CAA79B-14EB-38EE-0F4B-DC521A0CAC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27819" y="886217"/>
            <a:ext cx="940380" cy="940380"/>
          </a:xfrm>
          <a:prstGeom prst="rect">
            <a:avLst/>
          </a:prstGeom>
        </p:spPr>
      </p:pic>
      <p:pic>
        <p:nvPicPr>
          <p:cNvPr id="8" name="Graphic 7" descr="Door Closed outline">
            <a:extLst>
              <a:ext uri="{FF2B5EF4-FFF2-40B4-BE49-F238E27FC236}">
                <a16:creationId xmlns:a16="http://schemas.microsoft.com/office/drawing/2014/main" id="{7E1A2A47-BBC9-5299-FB39-26E71CC332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45557" y="913977"/>
            <a:ext cx="940380" cy="940380"/>
          </a:xfrm>
          <a:prstGeom prst="rect">
            <a:avLst/>
          </a:prstGeom>
        </p:spPr>
      </p:pic>
      <p:pic>
        <p:nvPicPr>
          <p:cNvPr id="9" name="Graphic 8" descr="Door Closed outline">
            <a:extLst>
              <a:ext uri="{FF2B5EF4-FFF2-40B4-BE49-F238E27FC236}">
                <a16:creationId xmlns:a16="http://schemas.microsoft.com/office/drawing/2014/main" id="{D3B5E7D5-BC23-CCB1-D132-AEB13C551A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13973" y="900097"/>
            <a:ext cx="940380" cy="940380"/>
          </a:xfrm>
          <a:prstGeom prst="rect">
            <a:avLst/>
          </a:prstGeom>
        </p:spPr>
      </p:pic>
      <p:pic>
        <p:nvPicPr>
          <p:cNvPr id="10" name="Graphic 9" descr="Door Closed outline">
            <a:extLst>
              <a:ext uri="{FF2B5EF4-FFF2-40B4-BE49-F238E27FC236}">
                <a16:creationId xmlns:a16="http://schemas.microsoft.com/office/drawing/2014/main" id="{C4D27994-1FAA-00AA-46C5-05688927FF4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12104" y="1861297"/>
            <a:ext cx="940380" cy="940380"/>
          </a:xfrm>
          <a:prstGeom prst="rect">
            <a:avLst/>
          </a:prstGeom>
        </p:spPr>
      </p:pic>
      <p:pic>
        <p:nvPicPr>
          <p:cNvPr id="12" name="Graphic 11" descr="Door Closed outline">
            <a:extLst>
              <a:ext uri="{FF2B5EF4-FFF2-40B4-BE49-F238E27FC236}">
                <a16:creationId xmlns:a16="http://schemas.microsoft.com/office/drawing/2014/main" id="{9FA0983F-F925-14A4-D298-C76E0ABE7B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44425" y="1840477"/>
            <a:ext cx="940380" cy="940380"/>
          </a:xfrm>
          <a:prstGeom prst="rect">
            <a:avLst/>
          </a:prstGeom>
        </p:spPr>
      </p:pic>
      <p:pic>
        <p:nvPicPr>
          <p:cNvPr id="13" name="Graphic 12" descr="Door Closed outline">
            <a:extLst>
              <a:ext uri="{FF2B5EF4-FFF2-40B4-BE49-F238E27FC236}">
                <a16:creationId xmlns:a16="http://schemas.microsoft.com/office/drawing/2014/main" id="{80032980-7D1A-9A51-C41B-8B295BD33E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09652" y="1861297"/>
            <a:ext cx="940380" cy="940380"/>
          </a:xfrm>
          <a:prstGeom prst="rect">
            <a:avLst/>
          </a:prstGeom>
        </p:spPr>
      </p:pic>
      <p:pic>
        <p:nvPicPr>
          <p:cNvPr id="14" name="Graphic 13" descr="Door Closed outline">
            <a:extLst>
              <a:ext uri="{FF2B5EF4-FFF2-40B4-BE49-F238E27FC236}">
                <a16:creationId xmlns:a16="http://schemas.microsoft.com/office/drawing/2014/main" id="{2F4F1D13-6231-F302-94F1-C3410723904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13973" y="1854357"/>
            <a:ext cx="940380" cy="940380"/>
          </a:xfrm>
          <a:prstGeom prst="rect">
            <a:avLst/>
          </a:prstGeom>
        </p:spPr>
      </p:pic>
      <p:pic>
        <p:nvPicPr>
          <p:cNvPr id="17" name="Graphic 16" descr="Door Closed outline">
            <a:extLst>
              <a:ext uri="{FF2B5EF4-FFF2-40B4-BE49-F238E27FC236}">
                <a16:creationId xmlns:a16="http://schemas.microsoft.com/office/drawing/2014/main" id="{8421CFEE-485C-14B3-0735-787E14439E4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17376" y="2830380"/>
            <a:ext cx="940380" cy="940380"/>
          </a:xfrm>
          <a:prstGeom prst="rect">
            <a:avLst/>
          </a:prstGeom>
        </p:spPr>
      </p:pic>
      <p:pic>
        <p:nvPicPr>
          <p:cNvPr id="18" name="Graphic 17" descr="Door Closed outline">
            <a:extLst>
              <a:ext uri="{FF2B5EF4-FFF2-40B4-BE49-F238E27FC236}">
                <a16:creationId xmlns:a16="http://schemas.microsoft.com/office/drawing/2014/main" id="{D4D52EA7-C7D6-31F4-2502-FFE87CB794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9715" y="2781800"/>
            <a:ext cx="940380" cy="940380"/>
          </a:xfrm>
          <a:prstGeom prst="rect">
            <a:avLst/>
          </a:prstGeom>
        </p:spPr>
      </p:pic>
      <p:pic>
        <p:nvPicPr>
          <p:cNvPr id="19" name="Graphic 18" descr="Door Closed outline">
            <a:extLst>
              <a:ext uri="{FF2B5EF4-FFF2-40B4-BE49-F238E27FC236}">
                <a16:creationId xmlns:a16="http://schemas.microsoft.com/office/drawing/2014/main" id="{2DE349D8-616D-6758-0C50-A77432443D7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9715" y="3736060"/>
            <a:ext cx="940380" cy="940380"/>
          </a:xfrm>
          <a:prstGeom prst="rect">
            <a:avLst/>
          </a:prstGeom>
        </p:spPr>
      </p:pic>
      <p:pic>
        <p:nvPicPr>
          <p:cNvPr id="20" name="Graphic 19" descr="Door Closed outline">
            <a:extLst>
              <a:ext uri="{FF2B5EF4-FFF2-40B4-BE49-F238E27FC236}">
                <a16:creationId xmlns:a16="http://schemas.microsoft.com/office/drawing/2014/main" id="{672FDDA6-DA61-DA20-C379-98D9FE194C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27819" y="2795680"/>
            <a:ext cx="940380" cy="940380"/>
          </a:xfrm>
          <a:prstGeom prst="rect">
            <a:avLst/>
          </a:prstGeom>
        </p:spPr>
      </p:pic>
      <p:pic>
        <p:nvPicPr>
          <p:cNvPr id="21" name="Graphic 20" descr="Door Closed outline">
            <a:extLst>
              <a:ext uri="{FF2B5EF4-FFF2-40B4-BE49-F238E27FC236}">
                <a16:creationId xmlns:a16="http://schemas.microsoft.com/office/drawing/2014/main" id="{49EC41C7-48EC-DA36-ECB7-D2405A43E9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45557" y="2823440"/>
            <a:ext cx="940380" cy="940380"/>
          </a:xfrm>
          <a:prstGeom prst="rect">
            <a:avLst/>
          </a:prstGeom>
        </p:spPr>
      </p:pic>
      <p:pic>
        <p:nvPicPr>
          <p:cNvPr id="22" name="Graphic 21" descr="Door Closed outline">
            <a:extLst>
              <a:ext uri="{FF2B5EF4-FFF2-40B4-BE49-F238E27FC236}">
                <a16:creationId xmlns:a16="http://schemas.microsoft.com/office/drawing/2014/main" id="{1E937948-D2ED-21BD-2F22-69FB39906E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13973" y="2809560"/>
            <a:ext cx="940380" cy="940380"/>
          </a:xfrm>
          <a:prstGeom prst="rect">
            <a:avLst/>
          </a:prstGeom>
        </p:spPr>
      </p:pic>
      <p:pic>
        <p:nvPicPr>
          <p:cNvPr id="23" name="Graphic 22" descr="Door Closed outline">
            <a:extLst>
              <a:ext uri="{FF2B5EF4-FFF2-40B4-BE49-F238E27FC236}">
                <a16:creationId xmlns:a16="http://schemas.microsoft.com/office/drawing/2014/main" id="{7E84D575-3FC5-F85A-71A3-DF70669542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12104" y="3770760"/>
            <a:ext cx="940380" cy="940380"/>
          </a:xfrm>
          <a:prstGeom prst="rect">
            <a:avLst/>
          </a:prstGeom>
        </p:spPr>
      </p:pic>
      <p:pic>
        <p:nvPicPr>
          <p:cNvPr id="25" name="Graphic 24" descr="Door Closed outline">
            <a:extLst>
              <a:ext uri="{FF2B5EF4-FFF2-40B4-BE49-F238E27FC236}">
                <a16:creationId xmlns:a16="http://schemas.microsoft.com/office/drawing/2014/main" id="{D4639426-CD5F-AE50-9F2A-02168AF1CF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44425" y="3749940"/>
            <a:ext cx="940380" cy="940380"/>
          </a:xfrm>
          <a:prstGeom prst="rect">
            <a:avLst/>
          </a:prstGeom>
        </p:spPr>
      </p:pic>
      <p:pic>
        <p:nvPicPr>
          <p:cNvPr id="26" name="Graphic 25" descr="Door Closed outline">
            <a:extLst>
              <a:ext uri="{FF2B5EF4-FFF2-40B4-BE49-F238E27FC236}">
                <a16:creationId xmlns:a16="http://schemas.microsoft.com/office/drawing/2014/main" id="{19A29945-4694-DAF6-3E04-6C96B58D23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09652" y="3770760"/>
            <a:ext cx="940380" cy="940380"/>
          </a:xfrm>
          <a:prstGeom prst="rect">
            <a:avLst/>
          </a:prstGeom>
        </p:spPr>
      </p:pic>
      <p:pic>
        <p:nvPicPr>
          <p:cNvPr id="27" name="Graphic 26" descr="Door Closed outline">
            <a:extLst>
              <a:ext uri="{FF2B5EF4-FFF2-40B4-BE49-F238E27FC236}">
                <a16:creationId xmlns:a16="http://schemas.microsoft.com/office/drawing/2014/main" id="{56E66B3E-248C-E55B-5376-D75FCCBF37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13973" y="3763820"/>
            <a:ext cx="940380" cy="940380"/>
          </a:xfrm>
          <a:prstGeom prst="rect">
            <a:avLst/>
          </a:prstGeom>
        </p:spPr>
      </p:pic>
      <p:pic>
        <p:nvPicPr>
          <p:cNvPr id="29" name="Graphic 28" descr="Door Closed outline">
            <a:extLst>
              <a:ext uri="{FF2B5EF4-FFF2-40B4-BE49-F238E27FC236}">
                <a16:creationId xmlns:a16="http://schemas.microsoft.com/office/drawing/2014/main" id="{C12A6AF3-999F-FA5E-A08B-8EEFC83A0A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87439" y="4641740"/>
            <a:ext cx="940380" cy="940380"/>
          </a:xfrm>
          <a:prstGeom prst="rect">
            <a:avLst/>
          </a:prstGeom>
        </p:spPr>
      </p:pic>
      <p:pic>
        <p:nvPicPr>
          <p:cNvPr id="30" name="Graphic 29" descr="Door Closed outline">
            <a:extLst>
              <a:ext uri="{FF2B5EF4-FFF2-40B4-BE49-F238E27FC236}">
                <a16:creationId xmlns:a16="http://schemas.microsoft.com/office/drawing/2014/main" id="{E13AB637-FFBC-12F4-1946-3A34D98DFD5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19828" y="4676440"/>
            <a:ext cx="940380" cy="940380"/>
          </a:xfrm>
          <a:prstGeom prst="rect">
            <a:avLst/>
          </a:prstGeom>
        </p:spPr>
      </p:pic>
      <p:pic>
        <p:nvPicPr>
          <p:cNvPr id="31" name="Graphic 30" descr="Door Closed outline">
            <a:extLst>
              <a:ext uri="{FF2B5EF4-FFF2-40B4-BE49-F238E27FC236}">
                <a16:creationId xmlns:a16="http://schemas.microsoft.com/office/drawing/2014/main" id="{5B67AFBA-D53C-32C0-9239-5852A2F22B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52149" y="4655620"/>
            <a:ext cx="940380" cy="940380"/>
          </a:xfrm>
          <a:prstGeom prst="rect">
            <a:avLst/>
          </a:prstGeom>
        </p:spPr>
      </p:pic>
      <p:pic>
        <p:nvPicPr>
          <p:cNvPr id="32" name="Graphic 31" descr="Door Closed outline">
            <a:extLst>
              <a:ext uri="{FF2B5EF4-FFF2-40B4-BE49-F238E27FC236}">
                <a16:creationId xmlns:a16="http://schemas.microsoft.com/office/drawing/2014/main" id="{9D7D32E7-3B29-90CF-6EFB-ADFE8FCF16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17376" y="4676440"/>
            <a:ext cx="940380" cy="940380"/>
          </a:xfrm>
          <a:prstGeom prst="rect">
            <a:avLst/>
          </a:prstGeom>
        </p:spPr>
      </p:pic>
      <p:pic>
        <p:nvPicPr>
          <p:cNvPr id="33" name="Graphic 32" descr="Door Closed outline">
            <a:extLst>
              <a:ext uri="{FF2B5EF4-FFF2-40B4-BE49-F238E27FC236}">
                <a16:creationId xmlns:a16="http://schemas.microsoft.com/office/drawing/2014/main" id="{EF651044-2010-66B4-15EB-35EB030225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21697" y="4669500"/>
            <a:ext cx="940380" cy="940380"/>
          </a:xfrm>
          <a:prstGeom prst="rect">
            <a:avLst/>
          </a:prstGeom>
        </p:spPr>
      </p:pic>
      <p:pic>
        <p:nvPicPr>
          <p:cNvPr id="34" name="Graphic 33" descr="Door Closed outline">
            <a:extLst>
              <a:ext uri="{FF2B5EF4-FFF2-40B4-BE49-F238E27FC236}">
                <a16:creationId xmlns:a16="http://schemas.microsoft.com/office/drawing/2014/main" id="{A3DF91F1-C5EA-B655-15C6-2934C8B666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30793" y="969497"/>
            <a:ext cx="940380" cy="940380"/>
          </a:xfrm>
          <a:prstGeom prst="rect">
            <a:avLst/>
          </a:prstGeom>
        </p:spPr>
      </p:pic>
      <p:pic>
        <p:nvPicPr>
          <p:cNvPr id="35" name="Graphic 34" descr="Door Closed outline">
            <a:extLst>
              <a:ext uri="{FF2B5EF4-FFF2-40B4-BE49-F238E27FC236}">
                <a16:creationId xmlns:a16="http://schemas.microsoft.com/office/drawing/2014/main" id="{2228B608-2DE4-DF5C-5083-C13D48DBB2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21046" y="920917"/>
            <a:ext cx="940380" cy="940380"/>
          </a:xfrm>
          <a:prstGeom prst="rect">
            <a:avLst/>
          </a:prstGeom>
        </p:spPr>
      </p:pic>
      <p:pic>
        <p:nvPicPr>
          <p:cNvPr id="36" name="Graphic 35" descr="Door Closed outline">
            <a:extLst>
              <a:ext uri="{FF2B5EF4-FFF2-40B4-BE49-F238E27FC236}">
                <a16:creationId xmlns:a16="http://schemas.microsoft.com/office/drawing/2014/main" id="{8022EED7-BFFC-26B2-1D10-2ADF7F5645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21046" y="1875177"/>
            <a:ext cx="940380" cy="940380"/>
          </a:xfrm>
          <a:prstGeom prst="rect">
            <a:avLst/>
          </a:prstGeom>
        </p:spPr>
      </p:pic>
      <p:pic>
        <p:nvPicPr>
          <p:cNvPr id="37" name="Graphic 36" descr="Door Closed outline">
            <a:extLst>
              <a:ext uri="{FF2B5EF4-FFF2-40B4-BE49-F238E27FC236}">
                <a16:creationId xmlns:a16="http://schemas.microsoft.com/office/drawing/2014/main" id="{DCAEBCA5-23EF-BA47-F83C-5CACB68CA4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69150" y="934797"/>
            <a:ext cx="940380" cy="940380"/>
          </a:xfrm>
          <a:prstGeom prst="rect">
            <a:avLst/>
          </a:prstGeom>
        </p:spPr>
      </p:pic>
      <p:pic>
        <p:nvPicPr>
          <p:cNvPr id="38" name="Graphic 37" descr="Door Closed outline">
            <a:extLst>
              <a:ext uri="{FF2B5EF4-FFF2-40B4-BE49-F238E27FC236}">
                <a16:creationId xmlns:a16="http://schemas.microsoft.com/office/drawing/2014/main" id="{204A04B2-51FC-537B-3280-AE41F786BD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86888" y="962557"/>
            <a:ext cx="940380" cy="940380"/>
          </a:xfrm>
          <a:prstGeom prst="rect">
            <a:avLst/>
          </a:prstGeom>
        </p:spPr>
      </p:pic>
      <p:pic>
        <p:nvPicPr>
          <p:cNvPr id="39" name="Graphic 38" descr="Door Closed outline">
            <a:extLst>
              <a:ext uri="{FF2B5EF4-FFF2-40B4-BE49-F238E27FC236}">
                <a16:creationId xmlns:a16="http://schemas.microsoft.com/office/drawing/2014/main" id="{89D8E3BC-EB43-6DDA-A749-0D5D84E61C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55304" y="948677"/>
            <a:ext cx="940380" cy="940380"/>
          </a:xfrm>
          <a:prstGeom prst="rect">
            <a:avLst/>
          </a:prstGeom>
        </p:spPr>
      </p:pic>
      <p:pic>
        <p:nvPicPr>
          <p:cNvPr id="40" name="Graphic 39" descr="Door Closed outline">
            <a:extLst>
              <a:ext uri="{FF2B5EF4-FFF2-40B4-BE49-F238E27FC236}">
                <a16:creationId xmlns:a16="http://schemas.microsoft.com/office/drawing/2014/main" id="{C82534A9-11A1-AF8C-5C07-A944DDB0128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53435" y="1909877"/>
            <a:ext cx="940380" cy="940380"/>
          </a:xfrm>
          <a:prstGeom prst="rect">
            <a:avLst/>
          </a:prstGeom>
        </p:spPr>
      </p:pic>
      <p:pic>
        <p:nvPicPr>
          <p:cNvPr id="41" name="Graphic 40" descr="Door Closed outline">
            <a:extLst>
              <a:ext uri="{FF2B5EF4-FFF2-40B4-BE49-F238E27FC236}">
                <a16:creationId xmlns:a16="http://schemas.microsoft.com/office/drawing/2014/main" id="{BE71047F-BC5C-C919-40A7-7AABF07487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85756" y="1889057"/>
            <a:ext cx="940380" cy="940380"/>
          </a:xfrm>
          <a:prstGeom prst="rect">
            <a:avLst/>
          </a:prstGeom>
        </p:spPr>
      </p:pic>
      <p:pic>
        <p:nvPicPr>
          <p:cNvPr id="42" name="Graphic 41" descr="Door Closed outline">
            <a:extLst>
              <a:ext uri="{FF2B5EF4-FFF2-40B4-BE49-F238E27FC236}">
                <a16:creationId xmlns:a16="http://schemas.microsoft.com/office/drawing/2014/main" id="{50F6D92A-AA4A-54D8-6121-CFAD75F5AC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50983" y="1909877"/>
            <a:ext cx="940380" cy="940380"/>
          </a:xfrm>
          <a:prstGeom prst="rect">
            <a:avLst/>
          </a:prstGeom>
        </p:spPr>
      </p:pic>
      <p:pic>
        <p:nvPicPr>
          <p:cNvPr id="43" name="Graphic 42" descr="Door Closed outline">
            <a:extLst>
              <a:ext uri="{FF2B5EF4-FFF2-40B4-BE49-F238E27FC236}">
                <a16:creationId xmlns:a16="http://schemas.microsoft.com/office/drawing/2014/main" id="{7FC69F6D-EC91-4C9B-A8A5-3F3BA57FB1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55304" y="1902937"/>
            <a:ext cx="940380" cy="940380"/>
          </a:xfrm>
          <a:prstGeom prst="rect">
            <a:avLst/>
          </a:prstGeom>
        </p:spPr>
      </p:pic>
      <p:pic>
        <p:nvPicPr>
          <p:cNvPr id="44" name="Graphic 43" descr="Door Closed outline">
            <a:extLst>
              <a:ext uri="{FF2B5EF4-FFF2-40B4-BE49-F238E27FC236}">
                <a16:creationId xmlns:a16="http://schemas.microsoft.com/office/drawing/2014/main" id="{36A9C2C8-4D72-C510-7842-C58BF8E8A5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58707" y="2878960"/>
            <a:ext cx="940380" cy="940380"/>
          </a:xfrm>
          <a:prstGeom prst="rect">
            <a:avLst/>
          </a:prstGeom>
        </p:spPr>
      </p:pic>
      <p:pic>
        <p:nvPicPr>
          <p:cNvPr id="45" name="Graphic 44" descr="Door Closed outline">
            <a:extLst>
              <a:ext uri="{FF2B5EF4-FFF2-40B4-BE49-F238E27FC236}">
                <a16:creationId xmlns:a16="http://schemas.microsoft.com/office/drawing/2014/main" id="{AFE808A0-DD04-903E-F622-4D9F2CFCF0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21046" y="2830380"/>
            <a:ext cx="940380" cy="940380"/>
          </a:xfrm>
          <a:prstGeom prst="rect">
            <a:avLst/>
          </a:prstGeom>
        </p:spPr>
      </p:pic>
      <p:pic>
        <p:nvPicPr>
          <p:cNvPr id="46" name="Graphic 45" descr="Door Closed outline">
            <a:extLst>
              <a:ext uri="{FF2B5EF4-FFF2-40B4-BE49-F238E27FC236}">
                <a16:creationId xmlns:a16="http://schemas.microsoft.com/office/drawing/2014/main" id="{60422135-54FA-473D-11C0-DDBD7DB9608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21046" y="3784640"/>
            <a:ext cx="940380" cy="940380"/>
          </a:xfrm>
          <a:prstGeom prst="rect">
            <a:avLst/>
          </a:prstGeom>
        </p:spPr>
      </p:pic>
      <p:pic>
        <p:nvPicPr>
          <p:cNvPr id="47" name="Graphic 46" descr="Door Closed outline">
            <a:extLst>
              <a:ext uri="{FF2B5EF4-FFF2-40B4-BE49-F238E27FC236}">
                <a16:creationId xmlns:a16="http://schemas.microsoft.com/office/drawing/2014/main" id="{A873CF2B-1B11-F822-F987-BCDC9693CC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69150" y="2844260"/>
            <a:ext cx="940380" cy="940380"/>
          </a:xfrm>
          <a:prstGeom prst="rect">
            <a:avLst/>
          </a:prstGeom>
        </p:spPr>
      </p:pic>
      <p:pic>
        <p:nvPicPr>
          <p:cNvPr id="48" name="Graphic 47" descr="Door Closed outline">
            <a:extLst>
              <a:ext uri="{FF2B5EF4-FFF2-40B4-BE49-F238E27FC236}">
                <a16:creationId xmlns:a16="http://schemas.microsoft.com/office/drawing/2014/main" id="{86D92286-D138-2F10-B4EE-0F8C67D592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86888" y="2872020"/>
            <a:ext cx="940380" cy="940380"/>
          </a:xfrm>
          <a:prstGeom prst="rect">
            <a:avLst/>
          </a:prstGeom>
        </p:spPr>
      </p:pic>
      <p:pic>
        <p:nvPicPr>
          <p:cNvPr id="49" name="Graphic 48" descr="Door Closed outline">
            <a:extLst>
              <a:ext uri="{FF2B5EF4-FFF2-40B4-BE49-F238E27FC236}">
                <a16:creationId xmlns:a16="http://schemas.microsoft.com/office/drawing/2014/main" id="{CD404B7F-FBCB-4F97-9662-5692C66295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55304" y="2858140"/>
            <a:ext cx="940380" cy="940380"/>
          </a:xfrm>
          <a:prstGeom prst="rect">
            <a:avLst/>
          </a:prstGeom>
        </p:spPr>
      </p:pic>
      <p:pic>
        <p:nvPicPr>
          <p:cNvPr id="50" name="Graphic 49" descr="Door Closed outline">
            <a:extLst>
              <a:ext uri="{FF2B5EF4-FFF2-40B4-BE49-F238E27FC236}">
                <a16:creationId xmlns:a16="http://schemas.microsoft.com/office/drawing/2014/main" id="{1518B86B-AB35-97C0-D45C-3EBFA67ACA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53435" y="3819340"/>
            <a:ext cx="940380" cy="940380"/>
          </a:xfrm>
          <a:prstGeom prst="rect">
            <a:avLst/>
          </a:prstGeom>
        </p:spPr>
      </p:pic>
      <p:pic>
        <p:nvPicPr>
          <p:cNvPr id="51" name="Graphic 50" descr="Door Closed outline">
            <a:extLst>
              <a:ext uri="{FF2B5EF4-FFF2-40B4-BE49-F238E27FC236}">
                <a16:creationId xmlns:a16="http://schemas.microsoft.com/office/drawing/2014/main" id="{F5993010-1922-1D7E-8A6F-48225001F8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85756" y="3798520"/>
            <a:ext cx="940380" cy="940380"/>
          </a:xfrm>
          <a:prstGeom prst="rect">
            <a:avLst/>
          </a:prstGeom>
        </p:spPr>
      </p:pic>
      <p:pic>
        <p:nvPicPr>
          <p:cNvPr id="52" name="Graphic 51" descr="Door Closed outline">
            <a:extLst>
              <a:ext uri="{FF2B5EF4-FFF2-40B4-BE49-F238E27FC236}">
                <a16:creationId xmlns:a16="http://schemas.microsoft.com/office/drawing/2014/main" id="{C3F9B307-1E9C-964B-2B9C-B760C6BC3F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50983" y="3819340"/>
            <a:ext cx="940380" cy="940380"/>
          </a:xfrm>
          <a:prstGeom prst="rect">
            <a:avLst/>
          </a:prstGeom>
        </p:spPr>
      </p:pic>
      <p:pic>
        <p:nvPicPr>
          <p:cNvPr id="53" name="Graphic 52" descr="Door Closed outline">
            <a:extLst>
              <a:ext uri="{FF2B5EF4-FFF2-40B4-BE49-F238E27FC236}">
                <a16:creationId xmlns:a16="http://schemas.microsoft.com/office/drawing/2014/main" id="{89084BF3-3A3B-5DFF-C64E-C38F0E998E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55304" y="3812400"/>
            <a:ext cx="940380" cy="940380"/>
          </a:xfrm>
          <a:prstGeom prst="rect">
            <a:avLst/>
          </a:prstGeom>
        </p:spPr>
      </p:pic>
      <p:pic>
        <p:nvPicPr>
          <p:cNvPr id="54" name="Graphic 53" descr="Door Closed outline">
            <a:extLst>
              <a:ext uri="{FF2B5EF4-FFF2-40B4-BE49-F238E27FC236}">
                <a16:creationId xmlns:a16="http://schemas.microsoft.com/office/drawing/2014/main" id="{F5F6DF9C-F54D-7E0F-27D5-6A71184CB9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28770" y="4690320"/>
            <a:ext cx="940380" cy="940380"/>
          </a:xfrm>
          <a:prstGeom prst="rect">
            <a:avLst/>
          </a:prstGeom>
        </p:spPr>
      </p:pic>
      <p:pic>
        <p:nvPicPr>
          <p:cNvPr id="55" name="Graphic 54" descr="Door Closed outline">
            <a:extLst>
              <a:ext uri="{FF2B5EF4-FFF2-40B4-BE49-F238E27FC236}">
                <a16:creationId xmlns:a16="http://schemas.microsoft.com/office/drawing/2014/main" id="{67AF2AB1-7E64-A4E2-D2FC-81F157F895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61159" y="4725020"/>
            <a:ext cx="940380" cy="940380"/>
          </a:xfrm>
          <a:prstGeom prst="rect">
            <a:avLst/>
          </a:prstGeom>
        </p:spPr>
      </p:pic>
      <p:pic>
        <p:nvPicPr>
          <p:cNvPr id="56" name="Graphic 55" descr="Door Closed outline">
            <a:extLst>
              <a:ext uri="{FF2B5EF4-FFF2-40B4-BE49-F238E27FC236}">
                <a16:creationId xmlns:a16="http://schemas.microsoft.com/office/drawing/2014/main" id="{8230A378-40AF-7EA5-BB80-1E45201F04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93480" y="4704200"/>
            <a:ext cx="940380" cy="940380"/>
          </a:xfrm>
          <a:prstGeom prst="rect">
            <a:avLst/>
          </a:prstGeom>
        </p:spPr>
      </p:pic>
      <p:pic>
        <p:nvPicPr>
          <p:cNvPr id="57" name="Graphic 56" descr="Door Closed outline">
            <a:extLst>
              <a:ext uri="{FF2B5EF4-FFF2-40B4-BE49-F238E27FC236}">
                <a16:creationId xmlns:a16="http://schemas.microsoft.com/office/drawing/2014/main" id="{1166C8ED-D138-3D4C-0584-0857C077E7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58707" y="4725020"/>
            <a:ext cx="940380" cy="940380"/>
          </a:xfrm>
          <a:prstGeom prst="rect">
            <a:avLst/>
          </a:prstGeom>
        </p:spPr>
      </p:pic>
      <p:pic>
        <p:nvPicPr>
          <p:cNvPr id="58" name="Graphic 57" descr="Door Closed outline">
            <a:extLst>
              <a:ext uri="{FF2B5EF4-FFF2-40B4-BE49-F238E27FC236}">
                <a16:creationId xmlns:a16="http://schemas.microsoft.com/office/drawing/2014/main" id="{58B3656F-E62F-D6C0-67FD-BAF60F4962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63028" y="4718080"/>
            <a:ext cx="940380" cy="940380"/>
          </a:xfrm>
          <a:prstGeom prst="rect">
            <a:avLst/>
          </a:prstGeom>
        </p:spPr>
      </p:pic>
    </p:spTree>
    <p:extLst>
      <p:ext uri="{BB962C8B-B14F-4D97-AF65-F5344CB8AC3E}">
        <p14:creationId xmlns:p14="http://schemas.microsoft.com/office/powerpoint/2010/main" val="870130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1750" tmFilter="0, 0; .2, .5; .8, .5; 1, 0"/>
                                        <p:tgtEl>
                                          <p:spTgt spid="7"/>
                                        </p:tgtEl>
                                      </p:cBhvr>
                                    </p:animEffect>
                                    <p:animScale>
                                      <p:cBhvr>
                                        <p:cTn id="7" dur="875" autoRev="1" fill="hold"/>
                                        <p:tgtEl>
                                          <p:spTgt spid="7"/>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42" presetClass="exit" presetSubtype="0" fill="hold" nodeType="clickEffect">
                                  <p:stCondLst>
                                    <p:cond delay="0"/>
                                  </p:stCondLst>
                                  <p:childTnLst>
                                    <p:animEffect transition="out" filter="fade">
                                      <p:cBhvr>
                                        <p:cTn id="11" dur="1000"/>
                                        <p:tgtEl>
                                          <p:spTgt spid="4"/>
                                        </p:tgtEl>
                                      </p:cBhvr>
                                    </p:animEffect>
                                    <p:anim calcmode="lin" valueType="num">
                                      <p:cBhvr>
                                        <p:cTn id="12" dur="1000"/>
                                        <p:tgtEl>
                                          <p:spTgt spid="4"/>
                                        </p:tgtEl>
                                        <p:attrNameLst>
                                          <p:attrName>ppt_x</p:attrName>
                                        </p:attrNameLst>
                                      </p:cBhvr>
                                      <p:tavLst>
                                        <p:tav tm="0">
                                          <p:val>
                                            <p:strVal val="ppt_x"/>
                                          </p:val>
                                        </p:tav>
                                        <p:tav tm="100000">
                                          <p:val>
                                            <p:strVal val="ppt_x"/>
                                          </p:val>
                                        </p:tav>
                                      </p:tavLst>
                                    </p:anim>
                                    <p:anim calcmode="lin" valueType="num">
                                      <p:cBhvr>
                                        <p:cTn id="13" dur="1000"/>
                                        <p:tgtEl>
                                          <p:spTgt spid="4"/>
                                        </p:tgtEl>
                                        <p:attrNameLst>
                                          <p:attrName>ppt_y</p:attrName>
                                        </p:attrNameLst>
                                      </p:cBhvr>
                                      <p:tavLst>
                                        <p:tav tm="0">
                                          <p:val>
                                            <p:strVal val="ppt_y"/>
                                          </p:val>
                                        </p:tav>
                                        <p:tav tm="100000">
                                          <p:val>
                                            <p:strVal val="ppt_y+.1"/>
                                          </p:val>
                                        </p:tav>
                                      </p:tavLst>
                                    </p:anim>
                                    <p:set>
                                      <p:cBhvr>
                                        <p:cTn id="14" dur="1" fill="hold">
                                          <p:stCondLst>
                                            <p:cond delay="999"/>
                                          </p:stCondLst>
                                        </p:cTn>
                                        <p:tgtEl>
                                          <p:spTgt spid="4"/>
                                        </p:tgtEl>
                                        <p:attrNameLst>
                                          <p:attrName>style.visibility</p:attrName>
                                        </p:attrNameLst>
                                      </p:cBhvr>
                                      <p:to>
                                        <p:strVal val="hidden"/>
                                      </p:to>
                                    </p:set>
                                  </p:childTnLst>
                                </p:cTn>
                              </p:par>
                              <p:par>
                                <p:cTn id="15" presetID="42" presetClass="exit" presetSubtype="0" fill="hold" nodeType="withEffect">
                                  <p:stCondLst>
                                    <p:cond delay="0"/>
                                  </p:stCondLst>
                                  <p:childTnLst>
                                    <p:animEffect transition="out" filter="fade">
                                      <p:cBhvr>
                                        <p:cTn id="16" dur="1000"/>
                                        <p:tgtEl>
                                          <p:spTgt spid="5"/>
                                        </p:tgtEl>
                                      </p:cBhvr>
                                    </p:animEffect>
                                    <p:anim calcmode="lin" valueType="num">
                                      <p:cBhvr>
                                        <p:cTn id="17" dur="1000"/>
                                        <p:tgtEl>
                                          <p:spTgt spid="5"/>
                                        </p:tgtEl>
                                        <p:attrNameLst>
                                          <p:attrName>ppt_x</p:attrName>
                                        </p:attrNameLst>
                                      </p:cBhvr>
                                      <p:tavLst>
                                        <p:tav tm="0">
                                          <p:val>
                                            <p:strVal val="ppt_x"/>
                                          </p:val>
                                        </p:tav>
                                        <p:tav tm="100000">
                                          <p:val>
                                            <p:strVal val="ppt_x"/>
                                          </p:val>
                                        </p:tav>
                                      </p:tavLst>
                                    </p:anim>
                                    <p:anim calcmode="lin" valueType="num">
                                      <p:cBhvr>
                                        <p:cTn id="18" dur="1000"/>
                                        <p:tgtEl>
                                          <p:spTgt spid="5"/>
                                        </p:tgtEl>
                                        <p:attrNameLst>
                                          <p:attrName>ppt_y</p:attrName>
                                        </p:attrNameLst>
                                      </p:cBhvr>
                                      <p:tavLst>
                                        <p:tav tm="0">
                                          <p:val>
                                            <p:strVal val="ppt_y"/>
                                          </p:val>
                                        </p:tav>
                                        <p:tav tm="100000">
                                          <p:val>
                                            <p:strVal val="ppt_y+.1"/>
                                          </p:val>
                                        </p:tav>
                                      </p:tavLst>
                                    </p:anim>
                                    <p:set>
                                      <p:cBhvr>
                                        <p:cTn id="19" dur="1" fill="hold">
                                          <p:stCondLst>
                                            <p:cond delay="999"/>
                                          </p:stCondLst>
                                        </p:cTn>
                                        <p:tgtEl>
                                          <p:spTgt spid="5"/>
                                        </p:tgtEl>
                                        <p:attrNameLst>
                                          <p:attrName>style.visibility</p:attrName>
                                        </p:attrNameLst>
                                      </p:cBhvr>
                                      <p:to>
                                        <p:strVal val="hidden"/>
                                      </p:to>
                                    </p:set>
                                  </p:childTnLst>
                                </p:cTn>
                              </p:par>
                              <p:par>
                                <p:cTn id="20" presetID="42" presetClass="exit" presetSubtype="0" fill="hold" nodeType="withEffect">
                                  <p:stCondLst>
                                    <p:cond delay="0"/>
                                  </p:stCondLst>
                                  <p:childTnLst>
                                    <p:animEffect transition="out" filter="fade">
                                      <p:cBhvr>
                                        <p:cTn id="21" dur="1000"/>
                                        <p:tgtEl>
                                          <p:spTgt spid="6"/>
                                        </p:tgtEl>
                                      </p:cBhvr>
                                    </p:animEffect>
                                    <p:anim calcmode="lin" valueType="num">
                                      <p:cBhvr>
                                        <p:cTn id="22" dur="1000"/>
                                        <p:tgtEl>
                                          <p:spTgt spid="6"/>
                                        </p:tgtEl>
                                        <p:attrNameLst>
                                          <p:attrName>ppt_x</p:attrName>
                                        </p:attrNameLst>
                                      </p:cBhvr>
                                      <p:tavLst>
                                        <p:tav tm="0">
                                          <p:val>
                                            <p:strVal val="ppt_x"/>
                                          </p:val>
                                        </p:tav>
                                        <p:tav tm="100000">
                                          <p:val>
                                            <p:strVal val="ppt_x"/>
                                          </p:val>
                                        </p:tav>
                                      </p:tavLst>
                                    </p:anim>
                                    <p:anim calcmode="lin" valueType="num">
                                      <p:cBhvr>
                                        <p:cTn id="23" dur="1000"/>
                                        <p:tgtEl>
                                          <p:spTgt spid="6"/>
                                        </p:tgtEl>
                                        <p:attrNameLst>
                                          <p:attrName>ppt_y</p:attrName>
                                        </p:attrNameLst>
                                      </p:cBhvr>
                                      <p:tavLst>
                                        <p:tav tm="0">
                                          <p:val>
                                            <p:strVal val="ppt_y"/>
                                          </p:val>
                                        </p:tav>
                                        <p:tav tm="100000">
                                          <p:val>
                                            <p:strVal val="ppt_y+.1"/>
                                          </p:val>
                                        </p:tav>
                                      </p:tavLst>
                                    </p:anim>
                                    <p:set>
                                      <p:cBhvr>
                                        <p:cTn id="24" dur="1" fill="hold">
                                          <p:stCondLst>
                                            <p:cond delay="999"/>
                                          </p:stCondLst>
                                        </p:cTn>
                                        <p:tgtEl>
                                          <p:spTgt spid="6"/>
                                        </p:tgtEl>
                                        <p:attrNameLst>
                                          <p:attrName>style.visibility</p:attrName>
                                        </p:attrNameLst>
                                      </p:cBhvr>
                                      <p:to>
                                        <p:strVal val="hidden"/>
                                      </p:to>
                                    </p:set>
                                  </p:childTnLst>
                                </p:cTn>
                              </p:par>
                              <p:par>
                                <p:cTn id="25" presetID="42" presetClass="exit" presetSubtype="0" fill="hold" nodeType="withEffect">
                                  <p:stCondLst>
                                    <p:cond delay="0"/>
                                  </p:stCondLst>
                                  <p:childTnLst>
                                    <p:animEffect transition="out" filter="fade">
                                      <p:cBhvr>
                                        <p:cTn id="26" dur="1000"/>
                                        <p:tgtEl>
                                          <p:spTgt spid="8"/>
                                        </p:tgtEl>
                                      </p:cBhvr>
                                    </p:animEffect>
                                    <p:anim calcmode="lin" valueType="num">
                                      <p:cBhvr>
                                        <p:cTn id="27" dur="1000"/>
                                        <p:tgtEl>
                                          <p:spTgt spid="8"/>
                                        </p:tgtEl>
                                        <p:attrNameLst>
                                          <p:attrName>ppt_x</p:attrName>
                                        </p:attrNameLst>
                                      </p:cBhvr>
                                      <p:tavLst>
                                        <p:tav tm="0">
                                          <p:val>
                                            <p:strVal val="ppt_x"/>
                                          </p:val>
                                        </p:tav>
                                        <p:tav tm="100000">
                                          <p:val>
                                            <p:strVal val="ppt_x"/>
                                          </p:val>
                                        </p:tav>
                                      </p:tavLst>
                                    </p:anim>
                                    <p:anim calcmode="lin" valueType="num">
                                      <p:cBhvr>
                                        <p:cTn id="28" dur="1000"/>
                                        <p:tgtEl>
                                          <p:spTgt spid="8"/>
                                        </p:tgtEl>
                                        <p:attrNameLst>
                                          <p:attrName>ppt_y</p:attrName>
                                        </p:attrNameLst>
                                      </p:cBhvr>
                                      <p:tavLst>
                                        <p:tav tm="0">
                                          <p:val>
                                            <p:strVal val="ppt_y"/>
                                          </p:val>
                                        </p:tav>
                                        <p:tav tm="100000">
                                          <p:val>
                                            <p:strVal val="ppt_y+.1"/>
                                          </p:val>
                                        </p:tav>
                                      </p:tavLst>
                                    </p:anim>
                                    <p:set>
                                      <p:cBhvr>
                                        <p:cTn id="29" dur="1" fill="hold">
                                          <p:stCondLst>
                                            <p:cond delay="999"/>
                                          </p:stCondLst>
                                        </p:cTn>
                                        <p:tgtEl>
                                          <p:spTgt spid="8"/>
                                        </p:tgtEl>
                                        <p:attrNameLst>
                                          <p:attrName>style.visibility</p:attrName>
                                        </p:attrNameLst>
                                      </p:cBhvr>
                                      <p:to>
                                        <p:strVal val="hidden"/>
                                      </p:to>
                                    </p:set>
                                  </p:childTnLst>
                                </p:cTn>
                              </p:par>
                              <p:par>
                                <p:cTn id="30" presetID="42" presetClass="exit" presetSubtype="0" fill="hold" nodeType="withEffect">
                                  <p:stCondLst>
                                    <p:cond delay="0"/>
                                  </p:stCondLst>
                                  <p:childTnLst>
                                    <p:animEffect transition="out" filter="fade">
                                      <p:cBhvr>
                                        <p:cTn id="31" dur="1000"/>
                                        <p:tgtEl>
                                          <p:spTgt spid="9"/>
                                        </p:tgtEl>
                                      </p:cBhvr>
                                    </p:animEffect>
                                    <p:anim calcmode="lin" valueType="num">
                                      <p:cBhvr>
                                        <p:cTn id="32" dur="1000"/>
                                        <p:tgtEl>
                                          <p:spTgt spid="9"/>
                                        </p:tgtEl>
                                        <p:attrNameLst>
                                          <p:attrName>ppt_x</p:attrName>
                                        </p:attrNameLst>
                                      </p:cBhvr>
                                      <p:tavLst>
                                        <p:tav tm="0">
                                          <p:val>
                                            <p:strVal val="ppt_x"/>
                                          </p:val>
                                        </p:tav>
                                        <p:tav tm="100000">
                                          <p:val>
                                            <p:strVal val="ppt_x"/>
                                          </p:val>
                                        </p:tav>
                                      </p:tavLst>
                                    </p:anim>
                                    <p:anim calcmode="lin" valueType="num">
                                      <p:cBhvr>
                                        <p:cTn id="33" dur="1000"/>
                                        <p:tgtEl>
                                          <p:spTgt spid="9"/>
                                        </p:tgtEl>
                                        <p:attrNameLst>
                                          <p:attrName>ppt_y</p:attrName>
                                        </p:attrNameLst>
                                      </p:cBhvr>
                                      <p:tavLst>
                                        <p:tav tm="0">
                                          <p:val>
                                            <p:strVal val="ppt_y"/>
                                          </p:val>
                                        </p:tav>
                                        <p:tav tm="100000">
                                          <p:val>
                                            <p:strVal val="ppt_y+.1"/>
                                          </p:val>
                                        </p:tav>
                                      </p:tavLst>
                                    </p:anim>
                                    <p:set>
                                      <p:cBhvr>
                                        <p:cTn id="34" dur="1" fill="hold">
                                          <p:stCondLst>
                                            <p:cond delay="999"/>
                                          </p:stCondLst>
                                        </p:cTn>
                                        <p:tgtEl>
                                          <p:spTgt spid="9"/>
                                        </p:tgtEl>
                                        <p:attrNameLst>
                                          <p:attrName>style.visibility</p:attrName>
                                        </p:attrNameLst>
                                      </p:cBhvr>
                                      <p:to>
                                        <p:strVal val="hidden"/>
                                      </p:to>
                                    </p:set>
                                  </p:childTnLst>
                                </p:cTn>
                              </p:par>
                              <p:par>
                                <p:cTn id="35" presetID="42" presetClass="exit" presetSubtype="0" fill="hold" nodeType="withEffect">
                                  <p:stCondLst>
                                    <p:cond delay="0"/>
                                  </p:stCondLst>
                                  <p:childTnLst>
                                    <p:animEffect transition="out" filter="fade">
                                      <p:cBhvr>
                                        <p:cTn id="36" dur="1000"/>
                                        <p:tgtEl>
                                          <p:spTgt spid="10"/>
                                        </p:tgtEl>
                                      </p:cBhvr>
                                    </p:animEffect>
                                    <p:anim calcmode="lin" valueType="num">
                                      <p:cBhvr>
                                        <p:cTn id="37" dur="1000"/>
                                        <p:tgtEl>
                                          <p:spTgt spid="10"/>
                                        </p:tgtEl>
                                        <p:attrNameLst>
                                          <p:attrName>ppt_x</p:attrName>
                                        </p:attrNameLst>
                                      </p:cBhvr>
                                      <p:tavLst>
                                        <p:tav tm="0">
                                          <p:val>
                                            <p:strVal val="ppt_x"/>
                                          </p:val>
                                        </p:tav>
                                        <p:tav tm="100000">
                                          <p:val>
                                            <p:strVal val="ppt_x"/>
                                          </p:val>
                                        </p:tav>
                                      </p:tavLst>
                                    </p:anim>
                                    <p:anim calcmode="lin" valueType="num">
                                      <p:cBhvr>
                                        <p:cTn id="38" dur="1000"/>
                                        <p:tgtEl>
                                          <p:spTgt spid="10"/>
                                        </p:tgtEl>
                                        <p:attrNameLst>
                                          <p:attrName>ppt_y</p:attrName>
                                        </p:attrNameLst>
                                      </p:cBhvr>
                                      <p:tavLst>
                                        <p:tav tm="0">
                                          <p:val>
                                            <p:strVal val="ppt_y"/>
                                          </p:val>
                                        </p:tav>
                                        <p:tav tm="100000">
                                          <p:val>
                                            <p:strVal val="ppt_y+.1"/>
                                          </p:val>
                                        </p:tav>
                                      </p:tavLst>
                                    </p:anim>
                                    <p:set>
                                      <p:cBhvr>
                                        <p:cTn id="39" dur="1" fill="hold">
                                          <p:stCondLst>
                                            <p:cond delay="999"/>
                                          </p:stCondLst>
                                        </p:cTn>
                                        <p:tgtEl>
                                          <p:spTgt spid="10"/>
                                        </p:tgtEl>
                                        <p:attrNameLst>
                                          <p:attrName>style.visibility</p:attrName>
                                        </p:attrNameLst>
                                      </p:cBhvr>
                                      <p:to>
                                        <p:strVal val="hidden"/>
                                      </p:to>
                                    </p:set>
                                  </p:childTnLst>
                                </p:cTn>
                              </p:par>
                              <p:par>
                                <p:cTn id="40" presetID="42" presetClass="exit" presetSubtype="0" fill="hold" nodeType="withEffect">
                                  <p:stCondLst>
                                    <p:cond delay="0"/>
                                  </p:stCondLst>
                                  <p:childTnLst>
                                    <p:animEffect transition="out" filter="fade">
                                      <p:cBhvr>
                                        <p:cTn id="41" dur="1000"/>
                                        <p:tgtEl>
                                          <p:spTgt spid="12"/>
                                        </p:tgtEl>
                                      </p:cBhvr>
                                    </p:animEffect>
                                    <p:anim calcmode="lin" valueType="num">
                                      <p:cBhvr>
                                        <p:cTn id="42" dur="1000"/>
                                        <p:tgtEl>
                                          <p:spTgt spid="12"/>
                                        </p:tgtEl>
                                        <p:attrNameLst>
                                          <p:attrName>ppt_x</p:attrName>
                                        </p:attrNameLst>
                                      </p:cBhvr>
                                      <p:tavLst>
                                        <p:tav tm="0">
                                          <p:val>
                                            <p:strVal val="ppt_x"/>
                                          </p:val>
                                        </p:tav>
                                        <p:tav tm="100000">
                                          <p:val>
                                            <p:strVal val="ppt_x"/>
                                          </p:val>
                                        </p:tav>
                                      </p:tavLst>
                                    </p:anim>
                                    <p:anim calcmode="lin" valueType="num">
                                      <p:cBhvr>
                                        <p:cTn id="43" dur="1000"/>
                                        <p:tgtEl>
                                          <p:spTgt spid="12"/>
                                        </p:tgtEl>
                                        <p:attrNameLst>
                                          <p:attrName>ppt_y</p:attrName>
                                        </p:attrNameLst>
                                      </p:cBhvr>
                                      <p:tavLst>
                                        <p:tav tm="0">
                                          <p:val>
                                            <p:strVal val="ppt_y"/>
                                          </p:val>
                                        </p:tav>
                                        <p:tav tm="100000">
                                          <p:val>
                                            <p:strVal val="ppt_y+.1"/>
                                          </p:val>
                                        </p:tav>
                                      </p:tavLst>
                                    </p:anim>
                                    <p:set>
                                      <p:cBhvr>
                                        <p:cTn id="44" dur="1" fill="hold">
                                          <p:stCondLst>
                                            <p:cond delay="999"/>
                                          </p:stCondLst>
                                        </p:cTn>
                                        <p:tgtEl>
                                          <p:spTgt spid="12"/>
                                        </p:tgtEl>
                                        <p:attrNameLst>
                                          <p:attrName>style.visibility</p:attrName>
                                        </p:attrNameLst>
                                      </p:cBhvr>
                                      <p:to>
                                        <p:strVal val="hidden"/>
                                      </p:to>
                                    </p:set>
                                  </p:childTnLst>
                                </p:cTn>
                              </p:par>
                              <p:par>
                                <p:cTn id="45" presetID="42" presetClass="exit" presetSubtype="0" fill="hold" nodeType="withEffect">
                                  <p:stCondLst>
                                    <p:cond delay="0"/>
                                  </p:stCondLst>
                                  <p:childTnLst>
                                    <p:animEffect transition="out" filter="fade">
                                      <p:cBhvr>
                                        <p:cTn id="46" dur="1000"/>
                                        <p:tgtEl>
                                          <p:spTgt spid="13"/>
                                        </p:tgtEl>
                                      </p:cBhvr>
                                    </p:animEffect>
                                    <p:anim calcmode="lin" valueType="num">
                                      <p:cBhvr>
                                        <p:cTn id="47" dur="1000"/>
                                        <p:tgtEl>
                                          <p:spTgt spid="13"/>
                                        </p:tgtEl>
                                        <p:attrNameLst>
                                          <p:attrName>ppt_x</p:attrName>
                                        </p:attrNameLst>
                                      </p:cBhvr>
                                      <p:tavLst>
                                        <p:tav tm="0">
                                          <p:val>
                                            <p:strVal val="ppt_x"/>
                                          </p:val>
                                        </p:tav>
                                        <p:tav tm="100000">
                                          <p:val>
                                            <p:strVal val="ppt_x"/>
                                          </p:val>
                                        </p:tav>
                                      </p:tavLst>
                                    </p:anim>
                                    <p:anim calcmode="lin" valueType="num">
                                      <p:cBhvr>
                                        <p:cTn id="48" dur="1000"/>
                                        <p:tgtEl>
                                          <p:spTgt spid="13"/>
                                        </p:tgtEl>
                                        <p:attrNameLst>
                                          <p:attrName>ppt_y</p:attrName>
                                        </p:attrNameLst>
                                      </p:cBhvr>
                                      <p:tavLst>
                                        <p:tav tm="0">
                                          <p:val>
                                            <p:strVal val="ppt_y"/>
                                          </p:val>
                                        </p:tav>
                                        <p:tav tm="100000">
                                          <p:val>
                                            <p:strVal val="ppt_y+.1"/>
                                          </p:val>
                                        </p:tav>
                                      </p:tavLst>
                                    </p:anim>
                                    <p:set>
                                      <p:cBhvr>
                                        <p:cTn id="49" dur="1" fill="hold">
                                          <p:stCondLst>
                                            <p:cond delay="999"/>
                                          </p:stCondLst>
                                        </p:cTn>
                                        <p:tgtEl>
                                          <p:spTgt spid="13"/>
                                        </p:tgtEl>
                                        <p:attrNameLst>
                                          <p:attrName>style.visibility</p:attrName>
                                        </p:attrNameLst>
                                      </p:cBhvr>
                                      <p:to>
                                        <p:strVal val="hidden"/>
                                      </p:to>
                                    </p:set>
                                  </p:childTnLst>
                                </p:cTn>
                              </p:par>
                              <p:par>
                                <p:cTn id="50" presetID="42" presetClass="exit" presetSubtype="0" fill="hold" nodeType="withEffect">
                                  <p:stCondLst>
                                    <p:cond delay="0"/>
                                  </p:stCondLst>
                                  <p:childTnLst>
                                    <p:animEffect transition="out" filter="fade">
                                      <p:cBhvr>
                                        <p:cTn id="51" dur="1000"/>
                                        <p:tgtEl>
                                          <p:spTgt spid="14"/>
                                        </p:tgtEl>
                                      </p:cBhvr>
                                    </p:animEffect>
                                    <p:anim calcmode="lin" valueType="num">
                                      <p:cBhvr>
                                        <p:cTn id="52" dur="1000"/>
                                        <p:tgtEl>
                                          <p:spTgt spid="14"/>
                                        </p:tgtEl>
                                        <p:attrNameLst>
                                          <p:attrName>ppt_x</p:attrName>
                                        </p:attrNameLst>
                                      </p:cBhvr>
                                      <p:tavLst>
                                        <p:tav tm="0">
                                          <p:val>
                                            <p:strVal val="ppt_x"/>
                                          </p:val>
                                        </p:tav>
                                        <p:tav tm="100000">
                                          <p:val>
                                            <p:strVal val="ppt_x"/>
                                          </p:val>
                                        </p:tav>
                                      </p:tavLst>
                                    </p:anim>
                                    <p:anim calcmode="lin" valueType="num">
                                      <p:cBhvr>
                                        <p:cTn id="53" dur="1000"/>
                                        <p:tgtEl>
                                          <p:spTgt spid="14"/>
                                        </p:tgtEl>
                                        <p:attrNameLst>
                                          <p:attrName>ppt_y</p:attrName>
                                        </p:attrNameLst>
                                      </p:cBhvr>
                                      <p:tavLst>
                                        <p:tav tm="0">
                                          <p:val>
                                            <p:strVal val="ppt_y"/>
                                          </p:val>
                                        </p:tav>
                                        <p:tav tm="100000">
                                          <p:val>
                                            <p:strVal val="ppt_y+.1"/>
                                          </p:val>
                                        </p:tav>
                                      </p:tavLst>
                                    </p:anim>
                                    <p:set>
                                      <p:cBhvr>
                                        <p:cTn id="54" dur="1" fill="hold">
                                          <p:stCondLst>
                                            <p:cond delay="999"/>
                                          </p:stCondLst>
                                        </p:cTn>
                                        <p:tgtEl>
                                          <p:spTgt spid="14"/>
                                        </p:tgtEl>
                                        <p:attrNameLst>
                                          <p:attrName>style.visibility</p:attrName>
                                        </p:attrNameLst>
                                      </p:cBhvr>
                                      <p:to>
                                        <p:strVal val="hidden"/>
                                      </p:to>
                                    </p:set>
                                  </p:childTnLst>
                                </p:cTn>
                              </p:par>
                              <p:par>
                                <p:cTn id="55" presetID="42" presetClass="exit" presetSubtype="0" fill="hold" nodeType="withEffect">
                                  <p:stCondLst>
                                    <p:cond delay="0"/>
                                  </p:stCondLst>
                                  <p:childTnLst>
                                    <p:animEffect transition="out" filter="fade">
                                      <p:cBhvr>
                                        <p:cTn id="56" dur="1000"/>
                                        <p:tgtEl>
                                          <p:spTgt spid="17"/>
                                        </p:tgtEl>
                                      </p:cBhvr>
                                    </p:animEffect>
                                    <p:anim calcmode="lin" valueType="num">
                                      <p:cBhvr>
                                        <p:cTn id="57" dur="1000"/>
                                        <p:tgtEl>
                                          <p:spTgt spid="17"/>
                                        </p:tgtEl>
                                        <p:attrNameLst>
                                          <p:attrName>ppt_x</p:attrName>
                                        </p:attrNameLst>
                                      </p:cBhvr>
                                      <p:tavLst>
                                        <p:tav tm="0">
                                          <p:val>
                                            <p:strVal val="ppt_x"/>
                                          </p:val>
                                        </p:tav>
                                        <p:tav tm="100000">
                                          <p:val>
                                            <p:strVal val="ppt_x"/>
                                          </p:val>
                                        </p:tav>
                                      </p:tavLst>
                                    </p:anim>
                                    <p:anim calcmode="lin" valueType="num">
                                      <p:cBhvr>
                                        <p:cTn id="58" dur="1000"/>
                                        <p:tgtEl>
                                          <p:spTgt spid="17"/>
                                        </p:tgtEl>
                                        <p:attrNameLst>
                                          <p:attrName>ppt_y</p:attrName>
                                        </p:attrNameLst>
                                      </p:cBhvr>
                                      <p:tavLst>
                                        <p:tav tm="0">
                                          <p:val>
                                            <p:strVal val="ppt_y"/>
                                          </p:val>
                                        </p:tav>
                                        <p:tav tm="100000">
                                          <p:val>
                                            <p:strVal val="ppt_y+.1"/>
                                          </p:val>
                                        </p:tav>
                                      </p:tavLst>
                                    </p:anim>
                                    <p:set>
                                      <p:cBhvr>
                                        <p:cTn id="59" dur="1" fill="hold">
                                          <p:stCondLst>
                                            <p:cond delay="999"/>
                                          </p:stCondLst>
                                        </p:cTn>
                                        <p:tgtEl>
                                          <p:spTgt spid="17"/>
                                        </p:tgtEl>
                                        <p:attrNameLst>
                                          <p:attrName>style.visibility</p:attrName>
                                        </p:attrNameLst>
                                      </p:cBhvr>
                                      <p:to>
                                        <p:strVal val="hidden"/>
                                      </p:to>
                                    </p:set>
                                  </p:childTnLst>
                                </p:cTn>
                              </p:par>
                              <p:par>
                                <p:cTn id="60" presetID="42" presetClass="exit" presetSubtype="0" fill="hold" nodeType="withEffect">
                                  <p:stCondLst>
                                    <p:cond delay="0"/>
                                  </p:stCondLst>
                                  <p:childTnLst>
                                    <p:animEffect transition="out" filter="fade">
                                      <p:cBhvr>
                                        <p:cTn id="61" dur="1000"/>
                                        <p:tgtEl>
                                          <p:spTgt spid="18"/>
                                        </p:tgtEl>
                                      </p:cBhvr>
                                    </p:animEffect>
                                    <p:anim calcmode="lin" valueType="num">
                                      <p:cBhvr>
                                        <p:cTn id="62" dur="1000"/>
                                        <p:tgtEl>
                                          <p:spTgt spid="18"/>
                                        </p:tgtEl>
                                        <p:attrNameLst>
                                          <p:attrName>ppt_x</p:attrName>
                                        </p:attrNameLst>
                                      </p:cBhvr>
                                      <p:tavLst>
                                        <p:tav tm="0">
                                          <p:val>
                                            <p:strVal val="ppt_x"/>
                                          </p:val>
                                        </p:tav>
                                        <p:tav tm="100000">
                                          <p:val>
                                            <p:strVal val="ppt_x"/>
                                          </p:val>
                                        </p:tav>
                                      </p:tavLst>
                                    </p:anim>
                                    <p:anim calcmode="lin" valueType="num">
                                      <p:cBhvr>
                                        <p:cTn id="63" dur="1000"/>
                                        <p:tgtEl>
                                          <p:spTgt spid="18"/>
                                        </p:tgtEl>
                                        <p:attrNameLst>
                                          <p:attrName>ppt_y</p:attrName>
                                        </p:attrNameLst>
                                      </p:cBhvr>
                                      <p:tavLst>
                                        <p:tav tm="0">
                                          <p:val>
                                            <p:strVal val="ppt_y"/>
                                          </p:val>
                                        </p:tav>
                                        <p:tav tm="100000">
                                          <p:val>
                                            <p:strVal val="ppt_y+.1"/>
                                          </p:val>
                                        </p:tav>
                                      </p:tavLst>
                                    </p:anim>
                                    <p:set>
                                      <p:cBhvr>
                                        <p:cTn id="64" dur="1" fill="hold">
                                          <p:stCondLst>
                                            <p:cond delay="999"/>
                                          </p:stCondLst>
                                        </p:cTn>
                                        <p:tgtEl>
                                          <p:spTgt spid="18"/>
                                        </p:tgtEl>
                                        <p:attrNameLst>
                                          <p:attrName>style.visibility</p:attrName>
                                        </p:attrNameLst>
                                      </p:cBhvr>
                                      <p:to>
                                        <p:strVal val="hidden"/>
                                      </p:to>
                                    </p:set>
                                  </p:childTnLst>
                                </p:cTn>
                              </p:par>
                              <p:par>
                                <p:cTn id="65" presetID="42" presetClass="exit" presetSubtype="0" fill="hold" nodeType="withEffect">
                                  <p:stCondLst>
                                    <p:cond delay="0"/>
                                  </p:stCondLst>
                                  <p:childTnLst>
                                    <p:animEffect transition="out" filter="fade">
                                      <p:cBhvr>
                                        <p:cTn id="66" dur="1000"/>
                                        <p:tgtEl>
                                          <p:spTgt spid="19"/>
                                        </p:tgtEl>
                                      </p:cBhvr>
                                    </p:animEffect>
                                    <p:anim calcmode="lin" valueType="num">
                                      <p:cBhvr>
                                        <p:cTn id="67" dur="1000"/>
                                        <p:tgtEl>
                                          <p:spTgt spid="19"/>
                                        </p:tgtEl>
                                        <p:attrNameLst>
                                          <p:attrName>ppt_x</p:attrName>
                                        </p:attrNameLst>
                                      </p:cBhvr>
                                      <p:tavLst>
                                        <p:tav tm="0">
                                          <p:val>
                                            <p:strVal val="ppt_x"/>
                                          </p:val>
                                        </p:tav>
                                        <p:tav tm="100000">
                                          <p:val>
                                            <p:strVal val="ppt_x"/>
                                          </p:val>
                                        </p:tav>
                                      </p:tavLst>
                                    </p:anim>
                                    <p:anim calcmode="lin" valueType="num">
                                      <p:cBhvr>
                                        <p:cTn id="68" dur="1000"/>
                                        <p:tgtEl>
                                          <p:spTgt spid="19"/>
                                        </p:tgtEl>
                                        <p:attrNameLst>
                                          <p:attrName>ppt_y</p:attrName>
                                        </p:attrNameLst>
                                      </p:cBhvr>
                                      <p:tavLst>
                                        <p:tav tm="0">
                                          <p:val>
                                            <p:strVal val="ppt_y"/>
                                          </p:val>
                                        </p:tav>
                                        <p:tav tm="100000">
                                          <p:val>
                                            <p:strVal val="ppt_y+.1"/>
                                          </p:val>
                                        </p:tav>
                                      </p:tavLst>
                                    </p:anim>
                                    <p:set>
                                      <p:cBhvr>
                                        <p:cTn id="69" dur="1" fill="hold">
                                          <p:stCondLst>
                                            <p:cond delay="999"/>
                                          </p:stCondLst>
                                        </p:cTn>
                                        <p:tgtEl>
                                          <p:spTgt spid="19"/>
                                        </p:tgtEl>
                                        <p:attrNameLst>
                                          <p:attrName>style.visibility</p:attrName>
                                        </p:attrNameLst>
                                      </p:cBhvr>
                                      <p:to>
                                        <p:strVal val="hidden"/>
                                      </p:to>
                                    </p:set>
                                  </p:childTnLst>
                                </p:cTn>
                              </p:par>
                              <p:par>
                                <p:cTn id="70" presetID="42" presetClass="exit" presetSubtype="0" fill="hold" nodeType="withEffect">
                                  <p:stCondLst>
                                    <p:cond delay="0"/>
                                  </p:stCondLst>
                                  <p:childTnLst>
                                    <p:animEffect transition="out" filter="fade">
                                      <p:cBhvr>
                                        <p:cTn id="71" dur="1000"/>
                                        <p:tgtEl>
                                          <p:spTgt spid="20"/>
                                        </p:tgtEl>
                                      </p:cBhvr>
                                    </p:animEffect>
                                    <p:anim calcmode="lin" valueType="num">
                                      <p:cBhvr>
                                        <p:cTn id="72" dur="1000"/>
                                        <p:tgtEl>
                                          <p:spTgt spid="20"/>
                                        </p:tgtEl>
                                        <p:attrNameLst>
                                          <p:attrName>ppt_x</p:attrName>
                                        </p:attrNameLst>
                                      </p:cBhvr>
                                      <p:tavLst>
                                        <p:tav tm="0">
                                          <p:val>
                                            <p:strVal val="ppt_x"/>
                                          </p:val>
                                        </p:tav>
                                        <p:tav tm="100000">
                                          <p:val>
                                            <p:strVal val="ppt_x"/>
                                          </p:val>
                                        </p:tav>
                                      </p:tavLst>
                                    </p:anim>
                                    <p:anim calcmode="lin" valueType="num">
                                      <p:cBhvr>
                                        <p:cTn id="73" dur="1000"/>
                                        <p:tgtEl>
                                          <p:spTgt spid="20"/>
                                        </p:tgtEl>
                                        <p:attrNameLst>
                                          <p:attrName>ppt_y</p:attrName>
                                        </p:attrNameLst>
                                      </p:cBhvr>
                                      <p:tavLst>
                                        <p:tav tm="0">
                                          <p:val>
                                            <p:strVal val="ppt_y"/>
                                          </p:val>
                                        </p:tav>
                                        <p:tav tm="100000">
                                          <p:val>
                                            <p:strVal val="ppt_y+.1"/>
                                          </p:val>
                                        </p:tav>
                                      </p:tavLst>
                                    </p:anim>
                                    <p:set>
                                      <p:cBhvr>
                                        <p:cTn id="74" dur="1" fill="hold">
                                          <p:stCondLst>
                                            <p:cond delay="999"/>
                                          </p:stCondLst>
                                        </p:cTn>
                                        <p:tgtEl>
                                          <p:spTgt spid="20"/>
                                        </p:tgtEl>
                                        <p:attrNameLst>
                                          <p:attrName>style.visibility</p:attrName>
                                        </p:attrNameLst>
                                      </p:cBhvr>
                                      <p:to>
                                        <p:strVal val="hidden"/>
                                      </p:to>
                                    </p:set>
                                  </p:childTnLst>
                                </p:cTn>
                              </p:par>
                              <p:par>
                                <p:cTn id="75" presetID="42" presetClass="exit" presetSubtype="0" fill="hold" nodeType="withEffect">
                                  <p:stCondLst>
                                    <p:cond delay="0"/>
                                  </p:stCondLst>
                                  <p:childTnLst>
                                    <p:animEffect transition="out" filter="fade">
                                      <p:cBhvr>
                                        <p:cTn id="76" dur="1000"/>
                                        <p:tgtEl>
                                          <p:spTgt spid="21"/>
                                        </p:tgtEl>
                                      </p:cBhvr>
                                    </p:animEffect>
                                    <p:anim calcmode="lin" valueType="num">
                                      <p:cBhvr>
                                        <p:cTn id="77" dur="1000"/>
                                        <p:tgtEl>
                                          <p:spTgt spid="21"/>
                                        </p:tgtEl>
                                        <p:attrNameLst>
                                          <p:attrName>ppt_x</p:attrName>
                                        </p:attrNameLst>
                                      </p:cBhvr>
                                      <p:tavLst>
                                        <p:tav tm="0">
                                          <p:val>
                                            <p:strVal val="ppt_x"/>
                                          </p:val>
                                        </p:tav>
                                        <p:tav tm="100000">
                                          <p:val>
                                            <p:strVal val="ppt_x"/>
                                          </p:val>
                                        </p:tav>
                                      </p:tavLst>
                                    </p:anim>
                                    <p:anim calcmode="lin" valueType="num">
                                      <p:cBhvr>
                                        <p:cTn id="78" dur="1000"/>
                                        <p:tgtEl>
                                          <p:spTgt spid="21"/>
                                        </p:tgtEl>
                                        <p:attrNameLst>
                                          <p:attrName>ppt_y</p:attrName>
                                        </p:attrNameLst>
                                      </p:cBhvr>
                                      <p:tavLst>
                                        <p:tav tm="0">
                                          <p:val>
                                            <p:strVal val="ppt_y"/>
                                          </p:val>
                                        </p:tav>
                                        <p:tav tm="100000">
                                          <p:val>
                                            <p:strVal val="ppt_y+.1"/>
                                          </p:val>
                                        </p:tav>
                                      </p:tavLst>
                                    </p:anim>
                                    <p:set>
                                      <p:cBhvr>
                                        <p:cTn id="79" dur="1" fill="hold">
                                          <p:stCondLst>
                                            <p:cond delay="999"/>
                                          </p:stCondLst>
                                        </p:cTn>
                                        <p:tgtEl>
                                          <p:spTgt spid="21"/>
                                        </p:tgtEl>
                                        <p:attrNameLst>
                                          <p:attrName>style.visibility</p:attrName>
                                        </p:attrNameLst>
                                      </p:cBhvr>
                                      <p:to>
                                        <p:strVal val="hidden"/>
                                      </p:to>
                                    </p:set>
                                  </p:childTnLst>
                                </p:cTn>
                              </p:par>
                              <p:par>
                                <p:cTn id="80" presetID="42" presetClass="exit" presetSubtype="0" fill="hold" nodeType="withEffect">
                                  <p:stCondLst>
                                    <p:cond delay="0"/>
                                  </p:stCondLst>
                                  <p:childTnLst>
                                    <p:animEffect transition="out" filter="fade">
                                      <p:cBhvr>
                                        <p:cTn id="81" dur="1000"/>
                                        <p:tgtEl>
                                          <p:spTgt spid="22"/>
                                        </p:tgtEl>
                                      </p:cBhvr>
                                    </p:animEffect>
                                    <p:anim calcmode="lin" valueType="num">
                                      <p:cBhvr>
                                        <p:cTn id="82" dur="1000"/>
                                        <p:tgtEl>
                                          <p:spTgt spid="22"/>
                                        </p:tgtEl>
                                        <p:attrNameLst>
                                          <p:attrName>ppt_x</p:attrName>
                                        </p:attrNameLst>
                                      </p:cBhvr>
                                      <p:tavLst>
                                        <p:tav tm="0">
                                          <p:val>
                                            <p:strVal val="ppt_x"/>
                                          </p:val>
                                        </p:tav>
                                        <p:tav tm="100000">
                                          <p:val>
                                            <p:strVal val="ppt_x"/>
                                          </p:val>
                                        </p:tav>
                                      </p:tavLst>
                                    </p:anim>
                                    <p:anim calcmode="lin" valueType="num">
                                      <p:cBhvr>
                                        <p:cTn id="83" dur="1000"/>
                                        <p:tgtEl>
                                          <p:spTgt spid="22"/>
                                        </p:tgtEl>
                                        <p:attrNameLst>
                                          <p:attrName>ppt_y</p:attrName>
                                        </p:attrNameLst>
                                      </p:cBhvr>
                                      <p:tavLst>
                                        <p:tav tm="0">
                                          <p:val>
                                            <p:strVal val="ppt_y"/>
                                          </p:val>
                                        </p:tav>
                                        <p:tav tm="100000">
                                          <p:val>
                                            <p:strVal val="ppt_y+.1"/>
                                          </p:val>
                                        </p:tav>
                                      </p:tavLst>
                                    </p:anim>
                                    <p:set>
                                      <p:cBhvr>
                                        <p:cTn id="84" dur="1" fill="hold">
                                          <p:stCondLst>
                                            <p:cond delay="999"/>
                                          </p:stCondLst>
                                        </p:cTn>
                                        <p:tgtEl>
                                          <p:spTgt spid="22"/>
                                        </p:tgtEl>
                                        <p:attrNameLst>
                                          <p:attrName>style.visibility</p:attrName>
                                        </p:attrNameLst>
                                      </p:cBhvr>
                                      <p:to>
                                        <p:strVal val="hidden"/>
                                      </p:to>
                                    </p:set>
                                  </p:childTnLst>
                                </p:cTn>
                              </p:par>
                              <p:par>
                                <p:cTn id="85" presetID="42" presetClass="exit" presetSubtype="0" fill="hold" nodeType="withEffect">
                                  <p:stCondLst>
                                    <p:cond delay="0"/>
                                  </p:stCondLst>
                                  <p:childTnLst>
                                    <p:animEffect transition="out" filter="fade">
                                      <p:cBhvr>
                                        <p:cTn id="86" dur="1000"/>
                                        <p:tgtEl>
                                          <p:spTgt spid="23"/>
                                        </p:tgtEl>
                                      </p:cBhvr>
                                    </p:animEffect>
                                    <p:anim calcmode="lin" valueType="num">
                                      <p:cBhvr>
                                        <p:cTn id="87" dur="1000"/>
                                        <p:tgtEl>
                                          <p:spTgt spid="23"/>
                                        </p:tgtEl>
                                        <p:attrNameLst>
                                          <p:attrName>ppt_x</p:attrName>
                                        </p:attrNameLst>
                                      </p:cBhvr>
                                      <p:tavLst>
                                        <p:tav tm="0">
                                          <p:val>
                                            <p:strVal val="ppt_x"/>
                                          </p:val>
                                        </p:tav>
                                        <p:tav tm="100000">
                                          <p:val>
                                            <p:strVal val="ppt_x"/>
                                          </p:val>
                                        </p:tav>
                                      </p:tavLst>
                                    </p:anim>
                                    <p:anim calcmode="lin" valueType="num">
                                      <p:cBhvr>
                                        <p:cTn id="88" dur="1000"/>
                                        <p:tgtEl>
                                          <p:spTgt spid="23"/>
                                        </p:tgtEl>
                                        <p:attrNameLst>
                                          <p:attrName>ppt_y</p:attrName>
                                        </p:attrNameLst>
                                      </p:cBhvr>
                                      <p:tavLst>
                                        <p:tav tm="0">
                                          <p:val>
                                            <p:strVal val="ppt_y"/>
                                          </p:val>
                                        </p:tav>
                                        <p:tav tm="100000">
                                          <p:val>
                                            <p:strVal val="ppt_y+.1"/>
                                          </p:val>
                                        </p:tav>
                                      </p:tavLst>
                                    </p:anim>
                                    <p:set>
                                      <p:cBhvr>
                                        <p:cTn id="89" dur="1" fill="hold">
                                          <p:stCondLst>
                                            <p:cond delay="999"/>
                                          </p:stCondLst>
                                        </p:cTn>
                                        <p:tgtEl>
                                          <p:spTgt spid="23"/>
                                        </p:tgtEl>
                                        <p:attrNameLst>
                                          <p:attrName>style.visibility</p:attrName>
                                        </p:attrNameLst>
                                      </p:cBhvr>
                                      <p:to>
                                        <p:strVal val="hidden"/>
                                      </p:to>
                                    </p:set>
                                  </p:childTnLst>
                                </p:cTn>
                              </p:par>
                              <p:par>
                                <p:cTn id="90" presetID="42" presetClass="exit" presetSubtype="0" fill="hold" nodeType="withEffect">
                                  <p:stCondLst>
                                    <p:cond delay="0"/>
                                  </p:stCondLst>
                                  <p:childTnLst>
                                    <p:animEffect transition="out" filter="fade">
                                      <p:cBhvr>
                                        <p:cTn id="91" dur="1000"/>
                                        <p:tgtEl>
                                          <p:spTgt spid="25"/>
                                        </p:tgtEl>
                                      </p:cBhvr>
                                    </p:animEffect>
                                    <p:anim calcmode="lin" valueType="num">
                                      <p:cBhvr>
                                        <p:cTn id="92" dur="1000"/>
                                        <p:tgtEl>
                                          <p:spTgt spid="25"/>
                                        </p:tgtEl>
                                        <p:attrNameLst>
                                          <p:attrName>ppt_x</p:attrName>
                                        </p:attrNameLst>
                                      </p:cBhvr>
                                      <p:tavLst>
                                        <p:tav tm="0">
                                          <p:val>
                                            <p:strVal val="ppt_x"/>
                                          </p:val>
                                        </p:tav>
                                        <p:tav tm="100000">
                                          <p:val>
                                            <p:strVal val="ppt_x"/>
                                          </p:val>
                                        </p:tav>
                                      </p:tavLst>
                                    </p:anim>
                                    <p:anim calcmode="lin" valueType="num">
                                      <p:cBhvr>
                                        <p:cTn id="93" dur="1000"/>
                                        <p:tgtEl>
                                          <p:spTgt spid="25"/>
                                        </p:tgtEl>
                                        <p:attrNameLst>
                                          <p:attrName>ppt_y</p:attrName>
                                        </p:attrNameLst>
                                      </p:cBhvr>
                                      <p:tavLst>
                                        <p:tav tm="0">
                                          <p:val>
                                            <p:strVal val="ppt_y"/>
                                          </p:val>
                                        </p:tav>
                                        <p:tav tm="100000">
                                          <p:val>
                                            <p:strVal val="ppt_y+.1"/>
                                          </p:val>
                                        </p:tav>
                                      </p:tavLst>
                                    </p:anim>
                                    <p:set>
                                      <p:cBhvr>
                                        <p:cTn id="94" dur="1" fill="hold">
                                          <p:stCondLst>
                                            <p:cond delay="999"/>
                                          </p:stCondLst>
                                        </p:cTn>
                                        <p:tgtEl>
                                          <p:spTgt spid="25"/>
                                        </p:tgtEl>
                                        <p:attrNameLst>
                                          <p:attrName>style.visibility</p:attrName>
                                        </p:attrNameLst>
                                      </p:cBhvr>
                                      <p:to>
                                        <p:strVal val="hidden"/>
                                      </p:to>
                                    </p:set>
                                  </p:childTnLst>
                                </p:cTn>
                              </p:par>
                              <p:par>
                                <p:cTn id="95" presetID="42" presetClass="exit" presetSubtype="0" fill="hold" nodeType="withEffect">
                                  <p:stCondLst>
                                    <p:cond delay="0"/>
                                  </p:stCondLst>
                                  <p:childTnLst>
                                    <p:animEffect transition="out" filter="fade">
                                      <p:cBhvr>
                                        <p:cTn id="96" dur="1000"/>
                                        <p:tgtEl>
                                          <p:spTgt spid="26"/>
                                        </p:tgtEl>
                                      </p:cBhvr>
                                    </p:animEffect>
                                    <p:anim calcmode="lin" valueType="num">
                                      <p:cBhvr>
                                        <p:cTn id="97" dur="1000"/>
                                        <p:tgtEl>
                                          <p:spTgt spid="26"/>
                                        </p:tgtEl>
                                        <p:attrNameLst>
                                          <p:attrName>ppt_x</p:attrName>
                                        </p:attrNameLst>
                                      </p:cBhvr>
                                      <p:tavLst>
                                        <p:tav tm="0">
                                          <p:val>
                                            <p:strVal val="ppt_x"/>
                                          </p:val>
                                        </p:tav>
                                        <p:tav tm="100000">
                                          <p:val>
                                            <p:strVal val="ppt_x"/>
                                          </p:val>
                                        </p:tav>
                                      </p:tavLst>
                                    </p:anim>
                                    <p:anim calcmode="lin" valueType="num">
                                      <p:cBhvr>
                                        <p:cTn id="98" dur="1000"/>
                                        <p:tgtEl>
                                          <p:spTgt spid="26"/>
                                        </p:tgtEl>
                                        <p:attrNameLst>
                                          <p:attrName>ppt_y</p:attrName>
                                        </p:attrNameLst>
                                      </p:cBhvr>
                                      <p:tavLst>
                                        <p:tav tm="0">
                                          <p:val>
                                            <p:strVal val="ppt_y"/>
                                          </p:val>
                                        </p:tav>
                                        <p:tav tm="100000">
                                          <p:val>
                                            <p:strVal val="ppt_y+.1"/>
                                          </p:val>
                                        </p:tav>
                                      </p:tavLst>
                                    </p:anim>
                                    <p:set>
                                      <p:cBhvr>
                                        <p:cTn id="99" dur="1" fill="hold">
                                          <p:stCondLst>
                                            <p:cond delay="999"/>
                                          </p:stCondLst>
                                        </p:cTn>
                                        <p:tgtEl>
                                          <p:spTgt spid="26"/>
                                        </p:tgtEl>
                                        <p:attrNameLst>
                                          <p:attrName>style.visibility</p:attrName>
                                        </p:attrNameLst>
                                      </p:cBhvr>
                                      <p:to>
                                        <p:strVal val="hidden"/>
                                      </p:to>
                                    </p:set>
                                  </p:childTnLst>
                                </p:cTn>
                              </p:par>
                              <p:par>
                                <p:cTn id="100" presetID="42" presetClass="exit" presetSubtype="0" fill="hold" nodeType="withEffect">
                                  <p:stCondLst>
                                    <p:cond delay="0"/>
                                  </p:stCondLst>
                                  <p:childTnLst>
                                    <p:animEffect transition="out" filter="fade">
                                      <p:cBhvr>
                                        <p:cTn id="101" dur="1000"/>
                                        <p:tgtEl>
                                          <p:spTgt spid="27"/>
                                        </p:tgtEl>
                                      </p:cBhvr>
                                    </p:animEffect>
                                    <p:anim calcmode="lin" valueType="num">
                                      <p:cBhvr>
                                        <p:cTn id="102" dur="1000"/>
                                        <p:tgtEl>
                                          <p:spTgt spid="27"/>
                                        </p:tgtEl>
                                        <p:attrNameLst>
                                          <p:attrName>ppt_x</p:attrName>
                                        </p:attrNameLst>
                                      </p:cBhvr>
                                      <p:tavLst>
                                        <p:tav tm="0">
                                          <p:val>
                                            <p:strVal val="ppt_x"/>
                                          </p:val>
                                        </p:tav>
                                        <p:tav tm="100000">
                                          <p:val>
                                            <p:strVal val="ppt_x"/>
                                          </p:val>
                                        </p:tav>
                                      </p:tavLst>
                                    </p:anim>
                                    <p:anim calcmode="lin" valueType="num">
                                      <p:cBhvr>
                                        <p:cTn id="103" dur="1000"/>
                                        <p:tgtEl>
                                          <p:spTgt spid="27"/>
                                        </p:tgtEl>
                                        <p:attrNameLst>
                                          <p:attrName>ppt_y</p:attrName>
                                        </p:attrNameLst>
                                      </p:cBhvr>
                                      <p:tavLst>
                                        <p:tav tm="0">
                                          <p:val>
                                            <p:strVal val="ppt_y"/>
                                          </p:val>
                                        </p:tav>
                                        <p:tav tm="100000">
                                          <p:val>
                                            <p:strVal val="ppt_y+.1"/>
                                          </p:val>
                                        </p:tav>
                                      </p:tavLst>
                                    </p:anim>
                                    <p:set>
                                      <p:cBhvr>
                                        <p:cTn id="104" dur="1" fill="hold">
                                          <p:stCondLst>
                                            <p:cond delay="999"/>
                                          </p:stCondLst>
                                        </p:cTn>
                                        <p:tgtEl>
                                          <p:spTgt spid="27"/>
                                        </p:tgtEl>
                                        <p:attrNameLst>
                                          <p:attrName>style.visibility</p:attrName>
                                        </p:attrNameLst>
                                      </p:cBhvr>
                                      <p:to>
                                        <p:strVal val="hidden"/>
                                      </p:to>
                                    </p:set>
                                  </p:childTnLst>
                                </p:cTn>
                              </p:par>
                              <p:par>
                                <p:cTn id="105" presetID="42" presetClass="exit" presetSubtype="0" fill="hold" nodeType="withEffect">
                                  <p:stCondLst>
                                    <p:cond delay="0"/>
                                  </p:stCondLst>
                                  <p:childTnLst>
                                    <p:animEffect transition="out" filter="fade">
                                      <p:cBhvr>
                                        <p:cTn id="106" dur="1000"/>
                                        <p:tgtEl>
                                          <p:spTgt spid="29"/>
                                        </p:tgtEl>
                                      </p:cBhvr>
                                    </p:animEffect>
                                    <p:anim calcmode="lin" valueType="num">
                                      <p:cBhvr>
                                        <p:cTn id="107" dur="1000"/>
                                        <p:tgtEl>
                                          <p:spTgt spid="29"/>
                                        </p:tgtEl>
                                        <p:attrNameLst>
                                          <p:attrName>ppt_x</p:attrName>
                                        </p:attrNameLst>
                                      </p:cBhvr>
                                      <p:tavLst>
                                        <p:tav tm="0">
                                          <p:val>
                                            <p:strVal val="ppt_x"/>
                                          </p:val>
                                        </p:tav>
                                        <p:tav tm="100000">
                                          <p:val>
                                            <p:strVal val="ppt_x"/>
                                          </p:val>
                                        </p:tav>
                                      </p:tavLst>
                                    </p:anim>
                                    <p:anim calcmode="lin" valueType="num">
                                      <p:cBhvr>
                                        <p:cTn id="108" dur="1000"/>
                                        <p:tgtEl>
                                          <p:spTgt spid="29"/>
                                        </p:tgtEl>
                                        <p:attrNameLst>
                                          <p:attrName>ppt_y</p:attrName>
                                        </p:attrNameLst>
                                      </p:cBhvr>
                                      <p:tavLst>
                                        <p:tav tm="0">
                                          <p:val>
                                            <p:strVal val="ppt_y"/>
                                          </p:val>
                                        </p:tav>
                                        <p:tav tm="100000">
                                          <p:val>
                                            <p:strVal val="ppt_y+.1"/>
                                          </p:val>
                                        </p:tav>
                                      </p:tavLst>
                                    </p:anim>
                                    <p:set>
                                      <p:cBhvr>
                                        <p:cTn id="109" dur="1" fill="hold">
                                          <p:stCondLst>
                                            <p:cond delay="999"/>
                                          </p:stCondLst>
                                        </p:cTn>
                                        <p:tgtEl>
                                          <p:spTgt spid="29"/>
                                        </p:tgtEl>
                                        <p:attrNameLst>
                                          <p:attrName>style.visibility</p:attrName>
                                        </p:attrNameLst>
                                      </p:cBhvr>
                                      <p:to>
                                        <p:strVal val="hidden"/>
                                      </p:to>
                                    </p:set>
                                  </p:childTnLst>
                                </p:cTn>
                              </p:par>
                              <p:par>
                                <p:cTn id="110" presetID="42" presetClass="exit" presetSubtype="0" fill="hold" nodeType="withEffect">
                                  <p:stCondLst>
                                    <p:cond delay="0"/>
                                  </p:stCondLst>
                                  <p:childTnLst>
                                    <p:animEffect transition="out" filter="fade">
                                      <p:cBhvr>
                                        <p:cTn id="111" dur="1000"/>
                                        <p:tgtEl>
                                          <p:spTgt spid="30"/>
                                        </p:tgtEl>
                                      </p:cBhvr>
                                    </p:animEffect>
                                    <p:anim calcmode="lin" valueType="num">
                                      <p:cBhvr>
                                        <p:cTn id="112" dur="1000"/>
                                        <p:tgtEl>
                                          <p:spTgt spid="30"/>
                                        </p:tgtEl>
                                        <p:attrNameLst>
                                          <p:attrName>ppt_x</p:attrName>
                                        </p:attrNameLst>
                                      </p:cBhvr>
                                      <p:tavLst>
                                        <p:tav tm="0">
                                          <p:val>
                                            <p:strVal val="ppt_x"/>
                                          </p:val>
                                        </p:tav>
                                        <p:tav tm="100000">
                                          <p:val>
                                            <p:strVal val="ppt_x"/>
                                          </p:val>
                                        </p:tav>
                                      </p:tavLst>
                                    </p:anim>
                                    <p:anim calcmode="lin" valueType="num">
                                      <p:cBhvr>
                                        <p:cTn id="113" dur="1000"/>
                                        <p:tgtEl>
                                          <p:spTgt spid="30"/>
                                        </p:tgtEl>
                                        <p:attrNameLst>
                                          <p:attrName>ppt_y</p:attrName>
                                        </p:attrNameLst>
                                      </p:cBhvr>
                                      <p:tavLst>
                                        <p:tav tm="0">
                                          <p:val>
                                            <p:strVal val="ppt_y"/>
                                          </p:val>
                                        </p:tav>
                                        <p:tav tm="100000">
                                          <p:val>
                                            <p:strVal val="ppt_y+.1"/>
                                          </p:val>
                                        </p:tav>
                                      </p:tavLst>
                                    </p:anim>
                                    <p:set>
                                      <p:cBhvr>
                                        <p:cTn id="114" dur="1" fill="hold">
                                          <p:stCondLst>
                                            <p:cond delay="999"/>
                                          </p:stCondLst>
                                        </p:cTn>
                                        <p:tgtEl>
                                          <p:spTgt spid="30"/>
                                        </p:tgtEl>
                                        <p:attrNameLst>
                                          <p:attrName>style.visibility</p:attrName>
                                        </p:attrNameLst>
                                      </p:cBhvr>
                                      <p:to>
                                        <p:strVal val="hidden"/>
                                      </p:to>
                                    </p:set>
                                  </p:childTnLst>
                                </p:cTn>
                              </p:par>
                              <p:par>
                                <p:cTn id="115" presetID="42" presetClass="exit" presetSubtype="0" fill="hold" nodeType="withEffect">
                                  <p:stCondLst>
                                    <p:cond delay="0"/>
                                  </p:stCondLst>
                                  <p:childTnLst>
                                    <p:animEffect transition="out" filter="fade">
                                      <p:cBhvr>
                                        <p:cTn id="116" dur="1000"/>
                                        <p:tgtEl>
                                          <p:spTgt spid="31"/>
                                        </p:tgtEl>
                                      </p:cBhvr>
                                    </p:animEffect>
                                    <p:anim calcmode="lin" valueType="num">
                                      <p:cBhvr>
                                        <p:cTn id="117" dur="1000"/>
                                        <p:tgtEl>
                                          <p:spTgt spid="31"/>
                                        </p:tgtEl>
                                        <p:attrNameLst>
                                          <p:attrName>ppt_x</p:attrName>
                                        </p:attrNameLst>
                                      </p:cBhvr>
                                      <p:tavLst>
                                        <p:tav tm="0">
                                          <p:val>
                                            <p:strVal val="ppt_x"/>
                                          </p:val>
                                        </p:tav>
                                        <p:tav tm="100000">
                                          <p:val>
                                            <p:strVal val="ppt_x"/>
                                          </p:val>
                                        </p:tav>
                                      </p:tavLst>
                                    </p:anim>
                                    <p:anim calcmode="lin" valueType="num">
                                      <p:cBhvr>
                                        <p:cTn id="118" dur="1000"/>
                                        <p:tgtEl>
                                          <p:spTgt spid="31"/>
                                        </p:tgtEl>
                                        <p:attrNameLst>
                                          <p:attrName>ppt_y</p:attrName>
                                        </p:attrNameLst>
                                      </p:cBhvr>
                                      <p:tavLst>
                                        <p:tav tm="0">
                                          <p:val>
                                            <p:strVal val="ppt_y"/>
                                          </p:val>
                                        </p:tav>
                                        <p:tav tm="100000">
                                          <p:val>
                                            <p:strVal val="ppt_y+.1"/>
                                          </p:val>
                                        </p:tav>
                                      </p:tavLst>
                                    </p:anim>
                                    <p:set>
                                      <p:cBhvr>
                                        <p:cTn id="119" dur="1" fill="hold">
                                          <p:stCondLst>
                                            <p:cond delay="999"/>
                                          </p:stCondLst>
                                        </p:cTn>
                                        <p:tgtEl>
                                          <p:spTgt spid="31"/>
                                        </p:tgtEl>
                                        <p:attrNameLst>
                                          <p:attrName>style.visibility</p:attrName>
                                        </p:attrNameLst>
                                      </p:cBhvr>
                                      <p:to>
                                        <p:strVal val="hidden"/>
                                      </p:to>
                                    </p:set>
                                  </p:childTnLst>
                                </p:cTn>
                              </p:par>
                              <p:par>
                                <p:cTn id="120" presetID="42" presetClass="exit" presetSubtype="0" fill="hold" nodeType="withEffect">
                                  <p:stCondLst>
                                    <p:cond delay="0"/>
                                  </p:stCondLst>
                                  <p:childTnLst>
                                    <p:animEffect transition="out" filter="fade">
                                      <p:cBhvr>
                                        <p:cTn id="121" dur="1000"/>
                                        <p:tgtEl>
                                          <p:spTgt spid="32"/>
                                        </p:tgtEl>
                                      </p:cBhvr>
                                    </p:animEffect>
                                    <p:anim calcmode="lin" valueType="num">
                                      <p:cBhvr>
                                        <p:cTn id="122" dur="1000"/>
                                        <p:tgtEl>
                                          <p:spTgt spid="32"/>
                                        </p:tgtEl>
                                        <p:attrNameLst>
                                          <p:attrName>ppt_x</p:attrName>
                                        </p:attrNameLst>
                                      </p:cBhvr>
                                      <p:tavLst>
                                        <p:tav tm="0">
                                          <p:val>
                                            <p:strVal val="ppt_x"/>
                                          </p:val>
                                        </p:tav>
                                        <p:tav tm="100000">
                                          <p:val>
                                            <p:strVal val="ppt_x"/>
                                          </p:val>
                                        </p:tav>
                                      </p:tavLst>
                                    </p:anim>
                                    <p:anim calcmode="lin" valueType="num">
                                      <p:cBhvr>
                                        <p:cTn id="123" dur="1000"/>
                                        <p:tgtEl>
                                          <p:spTgt spid="32"/>
                                        </p:tgtEl>
                                        <p:attrNameLst>
                                          <p:attrName>ppt_y</p:attrName>
                                        </p:attrNameLst>
                                      </p:cBhvr>
                                      <p:tavLst>
                                        <p:tav tm="0">
                                          <p:val>
                                            <p:strVal val="ppt_y"/>
                                          </p:val>
                                        </p:tav>
                                        <p:tav tm="100000">
                                          <p:val>
                                            <p:strVal val="ppt_y+.1"/>
                                          </p:val>
                                        </p:tav>
                                      </p:tavLst>
                                    </p:anim>
                                    <p:set>
                                      <p:cBhvr>
                                        <p:cTn id="124" dur="1" fill="hold">
                                          <p:stCondLst>
                                            <p:cond delay="999"/>
                                          </p:stCondLst>
                                        </p:cTn>
                                        <p:tgtEl>
                                          <p:spTgt spid="32"/>
                                        </p:tgtEl>
                                        <p:attrNameLst>
                                          <p:attrName>style.visibility</p:attrName>
                                        </p:attrNameLst>
                                      </p:cBhvr>
                                      <p:to>
                                        <p:strVal val="hidden"/>
                                      </p:to>
                                    </p:set>
                                  </p:childTnLst>
                                </p:cTn>
                              </p:par>
                              <p:par>
                                <p:cTn id="125" presetID="42" presetClass="exit" presetSubtype="0" fill="hold" nodeType="withEffect">
                                  <p:stCondLst>
                                    <p:cond delay="0"/>
                                  </p:stCondLst>
                                  <p:childTnLst>
                                    <p:animEffect transition="out" filter="fade">
                                      <p:cBhvr>
                                        <p:cTn id="126" dur="1000"/>
                                        <p:tgtEl>
                                          <p:spTgt spid="33"/>
                                        </p:tgtEl>
                                      </p:cBhvr>
                                    </p:animEffect>
                                    <p:anim calcmode="lin" valueType="num">
                                      <p:cBhvr>
                                        <p:cTn id="127" dur="1000"/>
                                        <p:tgtEl>
                                          <p:spTgt spid="33"/>
                                        </p:tgtEl>
                                        <p:attrNameLst>
                                          <p:attrName>ppt_x</p:attrName>
                                        </p:attrNameLst>
                                      </p:cBhvr>
                                      <p:tavLst>
                                        <p:tav tm="0">
                                          <p:val>
                                            <p:strVal val="ppt_x"/>
                                          </p:val>
                                        </p:tav>
                                        <p:tav tm="100000">
                                          <p:val>
                                            <p:strVal val="ppt_x"/>
                                          </p:val>
                                        </p:tav>
                                      </p:tavLst>
                                    </p:anim>
                                    <p:anim calcmode="lin" valueType="num">
                                      <p:cBhvr>
                                        <p:cTn id="128" dur="1000"/>
                                        <p:tgtEl>
                                          <p:spTgt spid="33"/>
                                        </p:tgtEl>
                                        <p:attrNameLst>
                                          <p:attrName>ppt_y</p:attrName>
                                        </p:attrNameLst>
                                      </p:cBhvr>
                                      <p:tavLst>
                                        <p:tav tm="0">
                                          <p:val>
                                            <p:strVal val="ppt_y"/>
                                          </p:val>
                                        </p:tav>
                                        <p:tav tm="100000">
                                          <p:val>
                                            <p:strVal val="ppt_y+.1"/>
                                          </p:val>
                                        </p:tav>
                                      </p:tavLst>
                                    </p:anim>
                                    <p:set>
                                      <p:cBhvr>
                                        <p:cTn id="129" dur="1" fill="hold">
                                          <p:stCondLst>
                                            <p:cond delay="999"/>
                                          </p:stCondLst>
                                        </p:cTn>
                                        <p:tgtEl>
                                          <p:spTgt spid="33"/>
                                        </p:tgtEl>
                                        <p:attrNameLst>
                                          <p:attrName>style.visibility</p:attrName>
                                        </p:attrNameLst>
                                      </p:cBhvr>
                                      <p:to>
                                        <p:strVal val="hidden"/>
                                      </p:to>
                                    </p:set>
                                  </p:childTnLst>
                                </p:cTn>
                              </p:par>
                              <p:par>
                                <p:cTn id="130" presetID="42" presetClass="exit" presetSubtype="0" fill="hold" nodeType="withEffect">
                                  <p:stCondLst>
                                    <p:cond delay="0"/>
                                  </p:stCondLst>
                                  <p:childTnLst>
                                    <p:animEffect transition="out" filter="fade">
                                      <p:cBhvr>
                                        <p:cTn id="131" dur="1000"/>
                                        <p:tgtEl>
                                          <p:spTgt spid="34"/>
                                        </p:tgtEl>
                                      </p:cBhvr>
                                    </p:animEffect>
                                    <p:anim calcmode="lin" valueType="num">
                                      <p:cBhvr>
                                        <p:cTn id="132" dur="1000"/>
                                        <p:tgtEl>
                                          <p:spTgt spid="34"/>
                                        </p:tgtEl>
                                        <p:attrNameLst>
                                          <p:attrName>ppt_x</p:attrName>
                                        </p:attrNameLst>
                                      </p:cBhvr>
                                      <p:tavLst>
                                        <p:tav tm="0">
                                          <p:val>
                                            <p:strVal val="ppt_x"/>
                                          </p:val>
                                        </p:tav>
                                        <p:tav tm="100000">
                                          <p:val>
                                            <p:strVal val="ppt_x"/>
                                          </p:val>
                                        </p:tav>
                                      </p:tavLst>
                                    </p:anim>
                                    <p:anim calcmode="lin" valueType="num">
                                      <p:cBhvr>
                                        <p:cTn id="133" dur="1000"/>
                                        <p:tgtEl>
                                          <p:spTgt spid="34"/>
                                        </p:tgtEl>
                                        <p:attrNameLst>
                                          <p:attrName>ppt_y</p:attrName>
                                        </p:attrNameLst>
                                      </p:cBhvr>
                                      <p:tavLst>
                                        <p:tav tm="0">
                                          <p:val>
                                            <p:strVal val="ppt_y"/>
                                          </p:val>
                                        </p:tav>
                                        <p:tav tm="100000">
                                          <p:val>
                                            <p:strVal val="ppt_y+.1"/>
                                          </p:val>
                                        </p:tav>
                                      </p:tavLst>
                                    </p:anim>
                                    <p:set>
                                      <p:cBhvr>
                                        <p:cTn id="134" dur="1" fill="hold">
                                          <p:stCondLst>
                                            <p:cond delay="999"/>
                                          </p:stCondLst>
                                        </p:cTn>
                                        <p:tgtEl>
                                          <p:spTgt spid="34"/>
                                        </p:tgtEl>
                                        <p:attrNameLst>
                                          <p:attrName>style.visibility</p:attrName>
                                        </p:attrNameLst>
                                      </p:cBhvr>
                                      <p:to>
                                        <p:strVal val="hidden"/>
                                      </p:to>
                                    </p:set>
                                  </p:childTnLst>
                                </p:cTn>
                              </p:par>
                              <p:par>
                                <p:cTn id="135" presetID="42" presetClass="exit" presetSubtype="0" fill="hold" nodeType="withEffect">
                                  <p:stCondLst>
                                    <p:cond delay="0"/>
                                  </p:stCondLst>
                                  <p:childTnLst>
                                    <p:animEffect transition="out" filter="fade">
                                      <p:cBhvr>
                                        <p:cTn id="136" dur="1000"/>
                                        <p:tgtEl>
                                          <p:spTgt spid="35"/>
                                        </p:tgtEl>
                                      </p:cBhvr>
                                    </p:animEffect>
                                    <p:anim calcmode="lin" valueType="num">
                                      <p:cBhvr>
                                        <p:cTn id="137" dur="1000"/>
                                        <p:tgtEl>
                                          <p:spTgt spid="35"/>
                                        </p:tgtEl>
                                        <p:attrNameLst>
                                          <p:attrName>ppt_x</p:attrName>
                                        </p:attrNameLst>
                                      </p:cBhvr>
                                      <p:tavLst>
                                        <p:tav tm="0">
                                          <p:val>
                                            <p:strVal val="ppt_x"/>
                                          </p:val>
                                        </p:tav>
                                        <p:tav tm="100000">
                                          <p:val>
                                            <p:strVal val="ppt_x"/>
                                          </p:val>
                                        </p:tav>
                                      </p:tavLst>
                                    </p:anim>
                                    <p:anim calcmode="lin" valueType="num">
                                      <p:cBhvr>
                                        <p:cTn id="138" dur="1000"/>
                                        <p:tgtEl>
                                          <p:spTgt spid="35"/>
                                        </p:tgtEl>
                                        <p:attrNameLst>
                                          <p:attrName>ppt_y</p:attrName>
                                        </p:attrNameLst>
                                      </p:cBhvr>
                                      <p:tavLst>
                                        <p:tav tm="0">
                                          <p:val>
                                            <p:strVal val="ppt_y"/>
                                          </p:val>
                                        </p:tav>
                                        <p:tav tm="100000">
                                          <p:val>
                                            <p:strVal val="ppt_y+.1"/>
                                          </p:val>
                                        </p:tav>
                                      </p:tavLst>
                                    </p:anim>
                                    <p:set>
                                      <p:cBhvr>
                                        <p:cTn id="139" dur="1" fill="hold">
                                          <p:stCondLst>
                                            <p:cond delay="999"/>
                                          </p:stCondLst>
                                        </p:cTn>
                                        <p:tgtEl>
                                          <p:spTgt spid="35"/>
                                        </p:tgtEl>
                                        <p:attrNameLst>
                                          <p:attrName>style.visibility</p:attrName>
                                        </p:attrNameLst>
                                      </p:cBhvr>
                                      <p:to>
                                        <p:strVal val="hidden"/>
                                      </p:to>
                                    </p:set>
                                  </p:childTnLst>
                                </p:cTn>
                              </p:par>
                              <p:par>
                                <p:cTn id="140" presetID="42" presetClass="exit" presetSubtype="0" fill="hold" nodeType="withEffect">
                                  <p:stCondLst>
                                    <p:cond delay="0"/>
                                  </p:stCondLst>
                                  <p:childTnLst>
                                    <p:animEffect transition="out" filter="fade">
                                      <p:cBhvr>
                                        <p:cTn id="141" dur="1000"/>
                                        <p:tgtEl>
                                          <p:spTgt spid="36"/>
                                        </p:tgtEl>
                                      </p:cBhvr>
                                    </p:animEffect>
                                    <p:anim calcmode="lin" valueType="num">
                                      <p:cBhvr>
                                        <p:cTn id="142" dur="1000"/>
                                        <p:tgtEl>
                                          <p:spTgt spid="36"/>
                                        </p:tgtEl>
                                        <p:attrNameLst>
                                          <p:attrName>ppt_x</p:attrName>
                                        </p:attrNameLst>
                                      </p:cBhvr>
                                      <p:tavLst>
                                        <p:tav tm="0">
                                          <p:val>
                                            <p:strVal val="ppt_x"/>
                                          </p:val>
                                        </p:tav>
                                        <p:tav tm="100000">
                                          <p:val>
                                            <p:strVal val="ppt_x"/>
                                          </p:val>
                                        </p:tav>
                                      </p:tavLst>
                                    </p:anim>
                                    <p:anim calcmode="lin" valueType="num">
                                      <p:cBhvr>
                                        <p:cTn id="143" dur="1000"/>
                                        <p:tgtEl>
                                          <p:spTgt spid="36"/>
                                        </p:tgtEl>
                                        <p:attrNameLst>
                                          <p:attrName>ppt_y</p:attrName>
                                        </p:attrNameLst>
                                      </p:cBhvr>
                                      <p:tavLst>
                                        <p:tav tm="0">
                                          <p:val>
                                            <p:strVal val="ppt_y"/>
                                          </p:val>
                                        </p:tav>
                                        <p:tav tm="100000">
                                          <p:val>
                                            <p:strVal val="ppt_y+.1"/>
                                          </p:val>
                                        </p:tav>
                                      </p:tavLst>
                                    </p:anim>
                                    <p:set>
                                      <p:cBhvr>
                                        <p:cTn id="144" dur="1" fill="hold">
                                          <p:stCondLst>
                                            <p:cond delay="999"/>
                                          </p:stCondLst>
                                        </p:cTn>
                                        <p:tgtEl>
                                          <p:spTgt spid="36"/>
                                        </p:tgtEl>
                                        <p:attrNameLst>
                                          <p:attrName>style.visibility</p:attrName>
                                        </p:attrNameLst>
                                      </p:cBhvr>
                                      <p:to>
                                        <p:strVal val="hidden"/>
                                      </p:to>
                                    </p:set>
                                  </p:childTnLst>
                                </p:cTn>
                              </p:par>
                              <p:par>
                                <p:cTn id="145" presetID="42" presetClass="exit" presetSubtype="0" fill="hold" nodeType="withEffect">
                                  <p:stCondLst>
                                    <p:cond delay="0"/>
                                  </p:stCondLst>
                                  <p:childTnLst>
                                    <p:animEffect transition="out" filter="fade">
                                      <p:cBhvr>
                                        <p:cTn id="146" dur="1000"/>
                                        <p:tgtEl>
                                          <p:spTgt spid="37"/>
                                        </p:tgtEl>
                                      </p:cBhvr>
                                    </p:animEffect>
                                    <p:anim calcmode="lin" valueType="num">
                                      <p:cBhvr>
                                        <p:cTn id="147" dur="1000"/>
                                        <p:tgtEl>
                                          <p:spTgt spid="37"/>
                                        </p:tgtEl>
                                        <p:attrNameLst>
                                          <p:attrName>ppt_x</p:attrName>
                                        </p:attrNameLst>
                                      </p:cBhvr>
                                      <p:tavLst>
                                        <p:tav tm="0">
                                          <p:val>
                                            <p:strVal val="ppt_x"/>
                                          </p:val>
                                        </p:tav>
                                        <p:tav tm="100000">
                                          <p:val>
                                            <p:strVal val="ppt_x"/>
                                          </p:val>
                                        </p:tav>
                                      </p:tavLst>
                                    </p:anim>
                                    <p:anim calcmode="lin" valueType="num">
                                      <p:cBhvr>
                                        <p:cTn id="148" dur="1000"/>
                                        <p:tgtEl>
                                          <p:spTgt spid="37"/>
                                        </p:tgtEl>
                                        <p:attrNameLst>
                                          <p:attrName>ppt_y</p:attrName>
                                        </p:attrNameLst>
                                      </p:cBhvr>
                                      <p:tavLst>
                                        <p:tav tm="0">
                                          <p:val>
                                            <p:strVal val="ppt_y"/>
                                          </p:val>
                                        </p:tav>
                                        <p:tav tm="100000">
                                          <p:val>
                                            <p:strVal val="ppt_y+.1"/>
                                          </p:val>
                                        </p:tav>
                                      </p:tavLst>
                                    </p:anim>
                                    <p:set>
                                      <p:cBhvr>
                                        <p:cTn id="149" dur="1" fill="hold">
                                          <p:stCondLst>
                                            <p:cond delay="999"/>
                                          </p:stCondLst>
                                        </p:cTn>
                                        <p:tgtEl>
                                          <p:spTgt spid="37"/>
                                        </p:tgtEl>
                                        <p:attrNameLst>
                                          <p:attrName>style.visibility</p:attrName>
                                        </p:attrNameLst>
                                      </p:cBhvr>
                                      <p:to>
                                        <p:strVal val="hidden"/>
                                      </p:to>
                                    </p:set>
                                  </p:childTnLst>
                                </p:cTn>
                              </p:par>
                              <p:par>
                                <p:cTn id="150" presetID="42" presetClass="exit" presetSubtype="0" fill="hold" nodeType="withEffect">
                                  <p:stCondLst>
                                    <p:cond delay="0"/>
                                  </p:stCondLst>
                                  <p:childTnLst>
                                    <p:animEffect transition="out" filter="fade">
                                      <p:cBhvr>
                                        <p:cTn id="151" dur="1000"/>
                                        <p:tgtEl>
                                          <p:spTgt spid="38"/>
                                        </p:tgtEl>
                                      </p:cBhvr>
                                    </p:animEffect>
                                    <p:anim calcmode="lin" valueType="num">
                                      <p:cBhvr>
                                        <p:cTn id="152" dur="1000"/>
                                        <p:tgtEl>
                                          <p:spTgt spid="38"/>
                                        </p:tgtEl>
                                        <p:attrNameLst>
                                          <p:attrName>ppt_x</p:attrName>
                                        </p:attrNameLst>
                                      </p:cBhvr>
                                      <p:tavLst>
                                        <p:tav tm="0">
                                          <p:val>
                                            <p:strVal val="ppt_x"/>
                                          </p:val>
                                        </p:tav>
                                        <p:tav tm="100000">
                                          <p:val>
                                            <p:strVal val="ppt_x"/>
                                          </p:val>
                                        </p:tav>
                                      </p:tavLst>
                                    </p:anim>
                                    <p:anim calcmode="lin" valueType="num">
                                      <p:cBhvr>
                                        <p:cTn id="153" dur="1000"/>
                                        <p:tgtEl>
                                          <p:spTgt spid="38"/>
                                        </p:tgtEl>
                                        <p:attrNameLst>
                                          <p:attrName>ppt_y</p:attrName>
                                        </p:attrNameLst>
                                      </p:cBhvr>
                                      <p:tavLst>
                                        <p:tav tm="0">
                                          <p:val>
                                            <p:strVal val="ppt_y"/>
                                          </p:val>
                                        </p:tav>
                                        <p:tav tm="100000">
                                          <p:val>
                                            <p:strVal val="ppt_y+.1"/>
                                          </p:val>
                                        </p:tav>
                                      </p:tavLst>
                                    </p:anim>
                                    <p:set>
                                      <p:cBhvr>
                                        <p:cTn id="154" dur="1" fill="hold">
                                          <p:stCondLst>
                                            <p:cond delay="999"/>
                                          </p:stCondLst>
                                        </p:cTn>
                                        <p:tgtEl>
                                          <p:spTgt spid="38"/>
                                        </p:tgtEl>
                                        <p:attrNameLst>
                                          <p:attrName>style.visibility</p:attrName>
                                        </p:attrNameLst>
                                      </p:cBhvr>
                                      <p:to>
                                        <p:strVal val="hidden"/>
                                      </p:to>
                                    </p:set>
                                  </p:childTnLst>
                                </p:cTn>
                              </p:par>
                              <p:par>
                                <p:cTn id="155" presetID="42" presetClass="exit" presetSubtype="0" fill="hold" nodeType="withEffect">
                                  <p:stCondLst>
                                    <p:cond delay="0"/>
                                  </p:stCondLst>
                                  <p:childTnLst>
                                    <p:animEffect transition="out" filter="fade">
                                      <p:cBhvr>
                                        <p:cTn id="156" dur="1000"/>
                                        <p:tgtEl>
                                          <p:spTgt spid="39"/>
                                        </p:tgtEl>
                                      </p:cBhvr>
                                    </p:animEffect>
                                    <p:anim calcmode="lin" valueType="num">
                                      <p:cBhvr>
                                        <p:cTn id="157" dur="1000"/>
                                        <p:tgtEl>
                                          <p:spTgt spid="39"/>
                                        </p:tgtEl>
                                        <p:attrNameLst>
                                          <p:attrName>ppt_x</p:attrName>
                                        </p:attrNameLst>
                                      </p:cBhvr>
                                      <p:tavLst>
                                        <p:tav tm="0">
                                          <p:val>
                                            <p:strVal val="ppt_x"/>
                                          </p:val>
                                        </p:tav>
                                        <p:tav tm="100000">
                                          <p:val>
                                            <p:strVal val="ppt_x"/>
                                          </p:val>
                                        </p:tav>
                                      </p:tavLst>
                                    </p:anim>
                                    <p:anim calcmode="lin" valueType="num">
                                      <p:cBhvr>
                                        <p:cTn id="158" dur="1000"/>
                                        <p:tgtEl>
                                          <p:spTgt spid="39"/>
                                        </p:tgtEl>
                                        <p:attrNameLst>
                                          <p:attrName>ppt_y</p:attrName>
                                        </p:attrNameLst>
                                      </p:cBhvr>
                                      <p:tavLst>
                                        <p:tav tm="0">
                                          <p:val>
                                            <p:strVal val="ppt_y"/>
                                          </p:val>
                                        </p:tav>
                                        <p:tav tm="100000">
                                          <p:val>
                                            <p:strVal val="ppt_y+.1"/>
                                          </p:val>
                                        </p:tav>
                                      </p:tavLst>
                                    </p:anim>
                                    <p:set>
                                      <p:cBhvr>
                                        <p:cTn id="159" dur="1" fill="hold">
                                          <p:stCondLst>
                                            <p:cond delay="999"/>
                                          </p:stCondLst>
                                        </p:cTn>
                                        <p:tgtEl>
                                          <p:spTgt spid="39"/>
                                        </p:tgtEl>
                                        <p:attrNameLst>
                                          <p:attrName>style.visibility</p:attrName>
                                        </p:attrNameLst>
                                      </p:cBhvr>
                                      <p:to>
                                        <p:strVal val="hidden"/>
                                      </p:to>
                                    </p:set>
                                  </p:childTnLst>
                                </p:cTn>
                              </p:par>
                              <p:par>
                                <p:cTn id="160" presetID="42" presetClass="exit" presetSubtype="0" fill="hold" nodeType="withEffect">
                                  <p:stCondLst>
                                    <p:cond delay="0"/>
                                  </p:stCondLst>
                                  <p:childTnLst>
                                    <p:animEffect transition="out" filter="fade">
                                      <p:cBhvr>
                                        <p:cTn id="161" dur="1000"/>
                                        <p:tgtEl>
                                          <p:spTgt spid="40"/>
                                        </p:tgtEl>
                                      </p:cBhvr>
                                    </p:animEffect>
                                    <p:anim calcmode="lin" valueType="num">
                                      <p:cBhvr>
                                        <p:cTn id="162" dur="1000"/>
                                        <p:tgtEl>
                                          <p:spTgt spid="40"/>
                                        </p:tgtEl>
                                        <p:attrNameLst>
                                          <p:attrName>ppt_x</p:attrName>
                                        </p:attrNameLst>
                                      </p:cBhvr>
                                      <p:tavLst>
                                        <p:tav tm="0">
                                          <p:val>
                                            <p:strVal val="ppt_x"/>
                                          </p:val>
                                        </p:tav>
                                        <p:tav tm="100000">
                                          <p:val>
                                            <p:strVal val="ppt_x"/>
                                          </p:val>
                                        </p:tav>
                                      </p:tavLst>
                                    </p:anim>
                                    <p:anim calcmode="lin" valueType="num">
                                      <p:cBhvr>
                                        <p:cTn id="163" dur="1000"/>
                                        <p:tgtEl>
                                          <p:spTgt spid="40"/>
                                        </p:tgtEl>
                                        <p:attrNameLst>
                                          <p:attrName>ppt_y</p:attrName>
                                        </p:attrNameLst>
                                      </p:cBhvr>
                                      <p:tavLst>
                                        <p:tav tm="0">
                                          <p:val>
                                            <p:strVal val="ppt_y"/>
                                          </p:val>
                                        </p:tav>
                                        <p:tav tm="100000">
                                          <p:val>
                                            <p:strVal val="ppt_y+.1"/>
                                          </p:val>
                                        </p:tav>
                                      </p:tavLst>
                                    </p:anim>
                                    <p:set>
                                      <p:cBhvr>
                                        <p:cTn id="164" dur="1" fill="hold">
                                          <p:stCondLst>
                                            <p:cond delay="999"/>
                                          </p:stCondLst>
                                        </p:cTn>
                                        <p:tgtEl>
                                          <p:spTgt spid="40"/>
                                        </p:tgtEl>
                                        <p:attrNameLst>
                                          <p:attrName>style.visibility</p:attrName>
                                        </p:attrNameLst>
                                      </p:cBhvr>
                                      <p:to>
                                        <p:strVal val="hidden"/>
                                      </p:to>
                                    </p:set>
                                  </p:childTnLst>
                                </p:cTn>
                              </p:par>
                              <p:par>
                                <p:cTn id="165" presetID="42" presetClass="exit" presetSubtype="0" fill="hold" nodeType="withEffect">
                                  <p:stCondLst>
                                    <p:cond delay="0"/>
                                  </p:stCondLst>
                                  <p:childTnLst>
                                    <p:animEffect transition="out" filter="fade">
                                      <p:cBhvr>
                                        <p:cTn id="166" dur="1000"/>
                                        <p:tgtEl>
                                          <p:spTgt spid="41"/>
                                        </p:tgtEl>
                                      </p:cBhvr>
                                    </p:animEffect>
                                    <p:anim calcmode="lin" valueType="num">
                                      <p:cBhvr>
                                        <p:cTn id="167" dur="1000"/>
                                        <p:tgtEl>
                                          <p:spTgt spid="41"/>
                                        </p:tgtEl>
                                        <p:attrNameLst>
                                          <p:attrName>ppt_x</p:attrName>
                                        </p:attrNameLst>
                                      </p:cBhvr>
                                      <p:tavLst>
                                        <p:tav tm="0">
                                          <p:val>
                                            <p:strVal val="ppt_x"/>
                                          </p:val>
                                        </p:tav>
                                        <p:tav tm="100000">
                                          <p:val>
                                            <p:strVal val="ppt_x"/>
                                          </p:val>
                                        </p:tav>
                                      </p:tavLst>
                                    </p:anim>
                                    <p:anim calcmode="lin" valueType="num">
                                      <p:cBhvr>
                                        <p:cTn id="168" dur="1000"/>
                                        <p:tgtEl>
                                          <p:spTgt spid="41"/>
                                        </p:tgtEl>
                                        <p:attrNameLst>
                                          <p:attrName>ppt_y</p:attrName>
                                        </p:attrNameLst>
                                      </p:cBhvr>
                                      <p:tavLst>
                                        <p:tav tm="0">
                                          <p:val>
                                            <p:strVal val="ppt_y"/>
                                          </p:val>
                                        </p:tav>
                                        <p:tav tm="100000">
                                          <p:val>
                                            <p:strVal val="ppt_y+.1"/>
                                          </p:val>
                                        </p:tav>
                                      </p:tavLst>
                                    </p:anim>
                                    <p:set>
                                      <p:cBhvr>
                                        <p:cTn id="169" dur="1" fill="hold">
                                          <p:stCondLst>
                                            <p:cond delay="999"/>
                                          </p:stCondLst>
                                        </p:cTn>
                                        <p:tgtEl>
                                          <p:spTgt spid="41"/>
                                        </p:tgtEl>
                                        <p:attrNameLst>
                                          <p:attrName>style.visibility</p:attrName>
                                        </p:attrNameLst>
                                      </p:cBhvr>
                                      <p:to>
                                        <p:strVal val="hidden"/>
                                      </p:to>
                                    </p:set>
                                  </p:childTnLst>
                                </p:cTn>
                              </p:par>
                              <p:par>
                                <p:cTn id="170" presetID="42" presetClass="exit" presetSubtype="0" fill="hold" nodeType="withEffect">
                                  <p:stCondLst>
                                    <p:cond delay="0"/>
                                  </p:stCondLst>
                                  <p:childTnLst>
                                    <p:animEffect transition="out" filter="fade">
                                      <p:cBhvr>
                                        <p:cTn id="171" dur="1000"/>
                                        <p:tgtEl>
                                          <p:spTgt spid="42"/>
                                        </p:tgtEl>
                                      </p:cBhvr>
                                    </p:animEffect>
                                    <p:anim calcmode="lin" valueType="num">
                                      <p:cBhvr>
                                        <p:cTn id="172" dur="1000"/>
                                        <p:tgtEl>
                                          <p:spTgt spid="42"/>
                                        </p:tgtEl>
                                        <p:attrNameLst>
                                          <p:attrName>ppt_x</p:attrName>
                                        </p:attrNameLst>
                                      </p:cBhvr>
                                      <p:tavLst>
                                        <p:tav tm="0">
                                          <p:val>
                                            <p:strVal val="ppt_x"/>
                                          </p:val>
                                        </p:tav>
                                        <p:tav tm="100000">
                                          <p:val>
                                            <p:strVal val="ppt_x"/>
                                          </p:val>
                                        </p:tav>
                                      </p:tavLst>
                                    </p:anim>
                                    <p:anim calcmode="lin" valueType="num">
                                      <p:cBhvr>
                                        <p:cTn id="173" dur="1000"/>
                                        <p:tgtEl>
                                          <p:spTgt spid="42"/>
                                        </p:tgtEl>
                                        <p:attrNameLst>
                                          <p:attrName>ppt_y</p:attrName>
                                        </p:attrNameLst>
                                      </p:cBhvr>
                                      <p:tavLst>
                                        <p:tav tm="0">
                                          <p:val>
                                            <p:strVal val="ppt_y"/>
                                          </p:val>
                                        </p:tav>
                                        <p:tav tm="100000">
                                          <p:val>
                                            <p:strVal val="ppt_y+.1"/>
                                          </p:val>
                                        </p:tav>
                                      </p:tavLst>
                                    </p:anim>
                                    <p:set>
                                      <p:cBhvr>
                                        <p:cTn id="174" dur="1" fill="hold">
                                          <p:stCondLst>
                                            <p:cond delay="999"/>
                                          </p:stCondLst>
                                        </p:cTn>
                                        <p:tgtEl>
                                          <p:spTgt spid="42"/>
                                        </p:tgtEl>
                                        <p:attrNameLst>
                                          <p:attrName>style.visibility</p:attrName>
                                        </p:attrNameLst>
                                      </p:cBhvr>
                                      <p:to>
                                        <p:strVal val="hidden"/>
                                      </p:to>
                                    </p:set>
                                  </p:childTnLst>
                                </p:cTn>
                              </p:par>
                              <p:par>
                                <p:cTn id="175" presetID="42" presetClass="exit" presetSubtype="0" fill="hold" nodeType="withEffect">
                                  <p:stCondLst>
                                    <p:cond delay="0"/>
                                  </p:stCondLst>
                                  <p:childTnLst>
                                    <p:animEffect transition="out" filter="fade">
                                      <p:cBhvr>
                                        <p:cTn id="176" dur="1000"/>
                                        <p:tgtEl>
                                          <p:spTgt spid="43"/>
                                        </p:tgtEl>
                                      </p:cBhvr>
                                    </p:animEffect>
                                    <p:anim calcmode="lin" valueType="num">
                                      <p:cBhvr>
                                        <p:cTn id="177" dur="1000"/>
                                        <p:tgtEl>
                                          <p:spTgt spid="43"/>
                                        </p:tgtEl>
                                        <p:attrNameLst>
                                          <p:attrName>ppt_x</p:attrName>
                                        </p:attrNameLst>
                                      </p:cBhvr>
                                      <p:tavLst>
                                        <p:tav tm="0">
                                          <p:val>
                                            <p:strVal val="ppt_x"/>
                                          </p:val>
                                        </p:tav>
                                        <p:tav tm="100000">
                                          <p:val>
                                            <p:strVal val="ppt_x"/>
                                          </p:val>
                                        </p:tav>
                                      </p:tavLst>
                                    </p:anim>
                                    <p:anim calcmode="lin" valueType="num">
                                      <p:cBhvr>
                                        <p:cTn id="178" dur="1000"/>
                                        <p:tgtEl>
                                          <p:spTgt spid="43"/>
                                        </p:tgtEl>
                                        <p:attrNameLst>
                                          <p:attrName>ppt_y</p:attrName>
                                        </p:attrNameLst>
                                      </p:cBhvr>
                                      <p:tavLst>
                                        <p:tav tm="0">
                                          <p:val>
                                            <p:strVal val="ppt_y"/>
                                          </p:val>
                                        </p:tav>
                                        <p:tav tm="100000">
                                          <p:val>
                                            <p:strVal val="ppt_y+.1"/>
                                          </p:val>
                                        </p:tav>
                                      </p:tavLst>
                                    </p:anim>
                                    <p:set>
                                      <p:cBhvr>
                                        <p:cTn id="179" dur="1" fill="hold">
                                          <p:stCondLst>
                                            <p:cond delay="999"/>
                                          </p:stCondLst>
                                        </p:cTn>
                                        <p:tgtEl>
                                          <p:spTgt spid="43"/>
                                        </p:tgtEl>
                                        <p:attrNameLst>
                                          <p:attrName>style.visibility</p:attrName>
                                        </p:attrNameLst>
                                      </p:cBhvr>
                                      <p:to>
                                        <p:strVal val="hidden"/>
                                      </p:to>
                                    </p:set>
                                  </p:childTnLst>
                                </p:cTn>
                              </p:par>
                              <p:par>
                                <p:cTn id="180" presetID="42" presetClass="exit" presetSubtype="0" fill="hold" nodeType="withEffect">
                                  <p:stCondLst>
                                    <p:cond delay="0"/>
                                  </p:stCondLst>
                                  <p:childTnLst>
                                    <p:animEffect transition="out" filter="fade">
                                      <p:cBhvr>
                                        <p:cTn id="181" dur="1000"/>
                                        <p:tgtEl>
                                          <p:spTgt spid="44"/>
                                        </p:tgtEl>
                                      </p:cBhvr>
                                    </p:animEffect>
                                    <p:anim calcmode="lin" valueType="num">
                                      <p:cBhvr>
                                        <p:cTn id="182" dur="1000"/>
                                        <p:tgtEl>
                                          <p:spTgt spid="44"/>
                                        </p:tgtEl>
                                        <p:attrNameLst>
                                          <p:attrName>ppt_x</p:attrName>
                                        </p:attrNameLst>
                                      </p:cBhvr>
                                      <p:tavLst>
                                        <p:tav tm="0">
                                          <p:val>
                                            <p:strVal val="ppt_x"/>
                                          </p:val>
                                        </p:tav>
                                        <p:tav tm="100000">
                                          <p:val>
                                            <p:strVal val="ppt_x"/>
                                          </p:val>
                                        </p:tav>
                                      </p:tavLst>
                                    </p:anim>
                                    <p:anim calcmode="lin" valueType="num">
                                      <p:cBhvr>
                                        <p:cTn id="183" dur="1000"/>
                                        <p:tgtEl>
                                          <p:spTgt spid="44"/>
                                        </p:tgtEl>
                                        <p:attrNameLst>
                                          <p:attrName>ppt_y</p:attrName>
                                        </p:attrNameLst>
                                      </p:cBhvr>
                                      <p:tavLst>
                                        <p:tav tm="0">
                                          <p:val>
                                            <p:strVal val="ppt_y"/>
                                          </p:val>
                                        </p:tav>
                                        <p:tav tm="100000">
                                          <p:val>
                                            <p:strVal val="ppt_y+.1"/>
                                          </p:val>
                                        </p:tav>
                                      </p:tavLst>
                                    </p:anim>
                                    <p:set>
                                      <p:cBhvr>
                                        <p:cTn id="184" dur="1" fill="hold">
                                          <p:stCondLst>
                                            <p:cond delay="999"/>
                                          </p:stCondLst>
                                        </p:cTn>
                                        <p:tgtEl>
                                          <p:spTgt spid="44"/>
                                        </p:tgtEl>
                                        <p:attrNameLst>
                                          <p:attrName>style.visibility</p:attrName>
                                        </p:attrNameLst>
                                      </p:cBhvr>
                                      <p:to>
                                        <p:strVal val="hidden"/>
                                      </p:to>
                                    </p:set>
                                  </p:childTnLst>
                                </p:cTn>
                              </p:par>
                              <p:par>
                                <p:cTn id="185" presetID="42" presetClass="exit" presetSubtype="0" fill="hold" nodeType="withEffect">
                                  <p:stCondLst>
                                    <p:cond delay="0"/>
                                  </p:stCondLst>
                                  <p:childTnLst>
                                    <p:animEffect transition="out" filter="fade">
                                      <p:cBhvr>
                                        <p:cTn id="186" dur="1000"/>
                                        <p:tgtEl>
                                          <p:spTgt spid="45"/>
                                        </p:tgtEl>
                                      </p:cBhvr>
                                    </p:animEffect>
                                    <p:anim calcmode="lin" valueType="num">
                                      <p:cBhvr>
                                        <p:cTn id="187" dur="1000"/>
                                        <p:tgtEl>
                                          <p:spTgt spid="45"/>
                                        </p:tgtEl>
                                        <p:attrNameLst>
                                          <p:attrName>ppt_x</p:attrName>
                                        </p:attrNameLst>
                                      </p:cBhvr>
                                      <p:tavLst>
                                        <p:tav tm="0">
                                          <p:val>
                                            <p:strVal val="ppt_x"/>
                                          </p:val>
                                        </p:tav>
                                        <p:tav tm="100000">
                                          <p:val>
                                            <p:strVal val="ppt_x"/>
                                          </p:val>
                                        </p:tav>
                                      </p:tavLst>
                                    </p:anim>
                                    <p:anim calcmode="lin" valueType="num">
                                      <p:cBhvr>
                                        <p:cTn id="188" dur="1000"/>
                                        <p:tgtEl>
                                          <p:spTgt spid="45"/>
                                        </p:tgtEl>
                                        <p:attrNameLst>
                                          <p:attrName>ppt_y</p:attrName>
                                        </p:attrNameLst>
                                      </p:cBhvr>
                                      <p:tavLst>
                                        <p:tav tm="0">
                                          <p:val>
                                            <p:strVal val="ppt_y"/>
                                          </p:val>
                                        </p:tav>
                                        <p:tav tm="100000">
                                          <p:val>
                                            <p:strVal val="ppt_y+.1"/>
                                          </p:val>
                                        </p:tav>
                                      </p:tavLst>
                                    </p:anim>
                                    <p:set>
                                      <p:cBhvr>
                                        <p:cTn id="189" dur="1" fill="hold">
                                          <p:stCondLst>
                                            <p:cond delay="999"/>
                                          </p:stCondLst>
                                        </p:cTn>
                                        <p:tgtEl>
                                          <p:spTgt spid="45"/>
                                        </p:tgtEl>
                                        <p:attrNameLst>
                                          <p:attrName>style.visibility</p:attrName>
                                        </p:attrNameLst>
                                      </p:cBhvr>
                                      <p:to>
                                        <p:strVal val="hidden"/>
                                      </p:to>
                                    </p:set>
                                  </p:childTnLst>
                                </p:cTn>
                              </p:par>
                              <p:par>
                                <p:cTn id="190" presetID="42" presetClass="exit" presetSubtype="0" fill="hold" nodeType="withEffect">
                                  <p:stCondLst>
                                    <p:cond delay="0"/>
                                  </p:stCondLst>
                                  <p:childTnLst>
                                    <p:animEffect transition="out" filter="fade">
                                      <p:cBhvr>
                                        <p:cTn id="191" dur="1000"/>
                                        <p:tgtEl>
                                          <p:spTgt spid="46"/>
                                        </p:tgtEl>
                                      </p:cBhvr>
                                    </p:animEffect>
                                    <p:anim calcmode="lin" valueType="num">
                                      <p:cBhvr>
                                        <p:cTn id="192" dur="1000"/>
                                        <p:tgtEl>
                                          <p:spTgt spid="46"/>
                                        </p:tgtEl>
                                        <p:attrNameLst>
                                          <p:attrName>ppt_x</p:attrName>
                                        </p:attrNameLst>
                                      </p:cBhvr>
                                      <p:tavLst>
                                        <p:tav tm="0">
                                          <p:val>
                                            <p:strVal val="ppt_x"/>
                                          </p:val>
                                        </p:tav>
                                        <p:tav tm="100000">
                                          <p:val>
                                            <p:strVal val="ppt_x"/>
                                          </p:val>
                                        </p:tav>
                                      </p:tavLst>
                                    </p:anim>
                                    <p:anim calcmode="lin" valueType="num">
                                      <p:cBhvr>
                                        <p:cTn id="193" dur="1000"/>
                                        <p:tgtEl>
                                          <p:spTgt spid="46"/>
                                        </p:tgtEl>
                                        <p:attrNameLst>
                                          <p:attrName>ppt_y</p:attrName>
                                        </p:attrNameLst>
                                      </p:cBhvr>
                                      <p:tavLst>
                                        <p:tav tm="0">
                                          <p:val>
                                            <p:strVal val="ppt_y"/>
                                          </p:val>
                                        </p:tav>
                                        <p:tav tm="100000">
                                          <p:val>
                                            <p:strVal val="ppt_y+.1"/>
                                          </p:val>
                                        </p:tav>
                                      </p:tavLst>
                                    </p:anim>
                                    <p:set>
                                      <p:cBhvr>
                                        <p:cTn id="194" dur="1" fill="hold">
                                          <p:stCondLst>
                                            <p:cond delay="999"/>
                                          </p:stCondLst>
                                        </p:cTn>
                                        <p:tgtEl>
                                          <p:spTgt spid="46"/>
                                        </p:tgtEl>
                                        <p:attrNameLst>
                                          <p:attrName>style.visibility</p:attrName>
                                        </p:attrNameLst>
                                      </p:cBhvr>
                                      <p:to>
                                        <p:strVal val="hidden"/>
                                      </p:to>
                                    </p:set>
                                  </p:childTnLst>
                                </p:cTn>
                              </p:par>
                              <p:par>
                                <p:cTn id="195" presetID="42" presetClass="exit" presetSubtype="0" fill="hold" nodeType="withEffect">
                                  <p:stCondLst>
                                    <p:cond delay="0"/>
                                  </p:stCondLst>
                                  <p:childTnLst>
                                    <p:animEffect transition="out" filter="fade">
                                      <p:cBhvr>
                                        <p:cTn id="196" dur="1000"/>
                                        <p:tgtEl>
                                          <p:spTgt spid="47"/>
                                        </p:tgtEl>
                                      </p:cBhvr>
                                    </p:animEffect>
                                    <p:anim calcmode="lin" valueType="num">
                                      <p:cBhvr>
                                        <p:cTn id="197" dur="1000"/>
                                        <p:tgtEl>
                                          <p:spTgt spid="47"/>
                                        </p:tgtEl>
                                        <p:attrNameLst>
                                          <p:attrName>ppt_x</p:attrName>
                                        </p:attrNameLst>
                                      </p:cBhvr>
                                      <p:tavLst>
                                        <p:tav tm="0">
                                          <p:val>
                                            <p:strVal val="ppt_x"/>
                                          </p:val>
                                        </p:tav>
                                        <p:tav tm="100000">
                                          <p:val>
                                            <p:strVal val="ppt_x"/>
                                          </p:val>
                                        </p:tav>
                                      </p:tavLst>
                                    </p:anim>
                                    <p:anim calcmode="lin" valueType="num">
                                      <p:cBhvr>
                                        <p:cTn id="198" dur="1000"/>
                                        <p:tgtEl>
                                          <p:spTgt spid="47"/>
                                        </p:tgtEl>
                                        <p:attrNameLst>
                                          <p:attrName>ppt_y</p:attrName>
                                        </p:attrNameLst>
                                      </p:cBhvr>
                                      <p:tavLst>
                                        <p:tav tm="0">
                                          <p:val>
                                            <p:strVal val="ppt_y"/>
                                          </p:val>
                                        </p:tav>
                                        <p:tav tm="100000">
                                          <p:val>
                                            <p:strVal val="ppt_y+.1"/>
                                          </p:val>
                                        </p:tav>
                                      </p:tavLst>
                                    </p:anim>
                                    <p:set>
                                      <p:cBhvr>
                                        <p:cTn id="199" dur="1" fill="hold">
                                          <p:stCondLst>
                                            <p:cond delay="999"/>
                                          </p:stCondLst>
                                        </p:cTn>
                                        <p:tgtEl>
                                          <p:spTgt spid="47"/>
                                        </p:tgtEl>
                                        <p:attrNameLst>
                                          <p:attrName>style.visibility</p:attrName>
                                        </p:attrNameLst>
                                      </p:cBhvr>
                                      <p:to>
                                        <p:strVal val="hidden"/>
                                      </p:to>
                                    </p:set>
                                  </p:childTnLst>
                                </p:cTn>
                              </p:par>
                              <p:par>
                                <p:cTn id="200" presetID="42" presetClass="exit" presetSubtype="0" fill="hold" nodeType="withEffect">
                                  <p:stCondLst>
                                    <p:cond delay="0"/>
                                  </p:stCondLst>
                                  <p:childTnLst>
                                    <p:animEffect transition="out" filter="fade">
                                      <p:cBhvr>
                                        <p:cTn id="201" dur="1000"/>
                                        <p:tgtEl>
                                          <p:spTgt spid="48"/>
                                        </p:tgtEl>
                                      </p:cBhvr>
                                    </p:animEffect>
                                    <p:anim calcmode="lin" valueType="num">
                                      <p:cBhvr>
                                        <p:cTn id="202" dur="1000"/>
                                        <p:tgtEl>
                                          <p:spTgt spid="48"/>
                                        </p:tgtEl>
                                        <p:attrNameLst>
                                          <p:attrName>ppt_x</p:attrName>
                                        </p:attrNameLst>
                                      </p:cBhvr>
                                      <p:tavLst>
                                        <p:tav tm="0">
                                          <p:val>
                                            <p:strVal val="ppt_x"/>
                                          </p:val>
                                        </p:tav>
                                        <p:tav tm="100000">
                                          <p:val>
                                            <p:strVal val="ppt_x"/>
                                          </p:val>
                                        </p:tav>
                                      </p:tavLst>
                                    </p:anim>
                                    <p:anim calcmode="lin" valueType="num">
                                      <p:cBhvr>
                                        <p:cTn id="203" dur="1000"/>
                                        <p:tgtEl>
                                          <p:spTgt spid="48"/>
                                        </p:tgtEl>
                                        <p:attrNameLst>
                                          <p:attrName>ppt_y</p:attrName>
                                        </p:attrNameLst>
                                      </p:cBhvr>
                                      <p:tavLst>
                                        <p:tav tm="0">
                                          <p:val>
                                            <p:strVal val="ppt_y"/>
                                          </p:val>
                                        </p:tav>
                                        <p:tav tm="100000">
                                          <p:val>
                                            <p:strVal val="ppt_y+.1"/>
                                          </p:val>
                                        </p:tav>
                                      </p:tavLst>
                                    </p:anim>
                                    <p:set>
                                      <p:cBhvr>
                                        <p:cTn id="204" dur="1" fill="hold">
                                          <p:stCondLst>
                                            <p:cond delay="999"/>
                                          </p:stCondLst>
                                        </p:cTn>
                                        <p:tgtEl>
                                          <p:spTgt spid="48"/>
                                        </p:tgtEl>
                                        <p:attrNameLst>
                                          <p:attrName>style.visibility</p:attrName>
                                        </p:attrNameLst>
                                      </p:cBhvr>
                                      <p:to>
                                        <p:strVal val="hidden"/>
                                      </p:to>
                                    </p:set>
                                  </p:childTnLst>
                                </p:cTn>
                              </p:par>
                              <p:par>
                                <p:cTn id="205" presetID="42" presetClass="exit" presetSubtype="0" fill="hold" nodeType="withEffect">
                                  <p:stCondLst>
                                    <p:cond delay="0"/>
                                  </p:stCondLst>
                                  <p:childTnLst>
                                    <p:animEffect transition="out" filter="fade">
                                      <p:cBhvr>
                                        <p:cTn id="206" dur="1000"/>
                                        <p:tgtEl>
                                          <p:spTgt spid="49"/>
                                        </p:tgtEl>
                                      </p:cBhvr>
                                    </p:animEffect>
                                    <p:anim calcmode="lin" valueType="num">
                                      <p:cBhvr>
                                        <p:cTn id="207" dur="1000"/>
                                        <p:tgtEl>
                                          <p:spTgt spid="49"/>
                                        </p:tgtEl>
                                        <p:attrNameLst>
                                          <p:attrName>ppt_x</p:attrName>
                                        </p:attrNameLst>
                                      </p:cBhvr>
                                      <p:tavLst>
                                        <p:tav tm="0">
                                          <p:val>
                                            <p:strVal val="ppt_x"/>
                                          </p:val>
                                        </p:tav>
                                        <p:tav tm="100000">
                                          <p:val>
                                            <p:strVal val="ppt_x"/>
                                          </p:val>
                                        </p:tav>
                                      </p:tavLst>
                                    </p:anim>
                                    <p:anim calcmode="lin" valueType="num">
                                      <p:cBhvr>
                                        <p:cTn id="208" dur="1000"/>
                                        <p:tgtEl>
                                          <p:spTgt spid="49"/>
                                        </p:tgtEl>
                                        <p:attrNameLst>
                                          <p:attrName>ppt_y</p:attrName>
                                        </p:attrNameLst>
                                      </p:cBhvr>
                                      <p:tavLst>
                                        <p:tav tm="0">
                                          <p:val>
                                            <p:strVal val="ppt_y"/>
                                          </p:val>
                                        </p:tav>
                                        <p:tav tm="100000">
                                          <p:val>
                                            <p:strVal val="ppt_y+.1"/>
                                          </p:val>
                                        </p:tav>
                                      </p:tavLst>
                                    </p:anim>
                                    <p:set>
                                      <p:cBhvr>
                                        <p:cTn id="209" dur="1" fill="hold">
                                          <p:stCondLst>
                                            <p:cond delay="999"/>
                                          </p:stCondLst>
                                        </p:cTn>
                                        <p:tgtEl>
                                          <p:spTgt spid="49"/>
                                        </p:tgtEl>
                                        <p:attrNameLst>
                                          <p:attrName>style.visibility</p:attrName>
                                        </p:attrNameLst>
                                      </p:cBhvr>
                                      <p:to>
                                        <p:strVal val="hidden"/>
                                      </p:to>
                                    </p:set>
                                  </p:childTnLst>
                                </p:cTn>
                              </p:par>
                              <p:par>
                                <p:cTn id="210" presetID="42" presetClass="exit" presetSubtype="0" fill="hold" nodeType="withEffect">
                                  <p:stCondLst>
                                    <p:cond delay="0"/>
                                  </p:stCondLst>
                                  <p:childTnLst>
                                    <p:animEffect transition="out" filter="fade">
                                      <p:cBhvr>
                                        <p:cTn id="211" dur="1000"/>
                                        <p:tgtEl>
                                          <p:spTgt spid="50"/>
                                        </p:tgtEl>
                                      </p:cBhvr>
                                    </p:animEffect>
                                    <p:anim calcmode="lin" valueType="num">
                                      <p:cBhvr>
                                        <p:cTn id="212" dur="1000"/>
                                        <p:tgtEl>
                                          <p:spTgt spid="50"/>
                                        </p:tgtEl>
                                        <p:attrNameLst>
                                          <p:attrName>ppt_x</p:attrName>
                                        </p:attrNameLst>
                                      </p:cBhvr>
                                      <p:tavLst>
                                        <p:tav tm="0">
                                          <p:val>
                                            <p:strVal val="ppt_x"/>
                                          </p:val>
                                        </p:tav>
                                        <p:tav tm="100000">
                                          <p:val>
                                            <p:strVal val="ppt_x"/>
                                          </p:val>
                                        </p:tav>
                                      </p:tavLst>
                                    </p:anim>
                                    <p:anim calcmode="lin" valueType="num">
                                      <p:cBhvr>
                                        <p:cTn id="213" dur="1000"/>
                                        <p:tgtEl>
                                          <p:spTgt spid="50"/>
                                        </p:tgtEl>
                                        <p:attrNameLst>
                                          <p:attrName>ppt_y</p:attrName>
                                        </p:attrNameLst>
                                      </p:cBhvr>
                                      <p:tavLst>
                                        <p:tav tm="0">
                                          <p:val>
                                            <p:strVal val="ppt_y"/>
                                          </p:val>
                                        </p:tav>
                                        <p:tav tm="100000">
                                          <p:val>
                                            <p:strVal val="ppt_y+.1"/>
                                          </p:val>
                                        </p:tav>
                                      </p:tavLst>
                                    </p:anim>
                                    <p:set>
                                      <p:cBhvr>
                                        <p:cTn id="214" dur="1" fill="hold">
                                          <p:stCondLst>
                                            <p:cond delay="999"/>
                                          </p:stCondLst>
                                        </p:cTn>
                                        <p:tgtEl>
                                          <p:spTgt spid="50"/>
                                        </p:tgtEl>
                                        <p:attrNameLst>
                                          <p:attrName>style.visibility</p:attrName>
                                        </p:attrNameLst>
                                      </p:cBhvr>
                                      <p:to>
                                        <p:strVal val="hidden"/>
                                      </p:to>
                                    </p:set>
                                  </p:childTnLst>
                                </p:cTn>
                              </p:par>
                              <p:par>
                                <p:cTn id="215" presetID="42" presetClass="exit" presetSubtype="0" fill="hold" nodeType="withEffect">
                                  <p:stCondLst>
                                    <p:cond delay="0"/>
                                  </p:stCondLst>
                                  <p:childTnLst>
                                    <p:animEffect transition="out" filter="fade">
                                      <p:cBhvr>
                                        <p:cTn id="216" dur="1000"/>
                                        <p:tgtEl>
                                          <p:spTgt spid="51"/>
                                        </p:tgtEl>
                                      </p:cBhvr>
                                    </p:animEffect>
                                    <p:anim calcmode="lin" valueType="num">
                                      <p:cBhvr>
                                        <p:cTn id="217" dur="1000"/>
                                        <p:tgtEl>
                                          <p:spTgt spid="51"/>
                                        </p:tgtEl>
                                        <p:attrNameLst>
                                          <p:attrName>ppt_x</p:attrName>
                                        </p:attrNameLst>
                                      </p:cBhvr>
                                      <p:tavLst>
                                        <p:tav tm="0">
                                          <p:val>
                                            <p:strVal val="ppt_x"/>
                                          </p:val>
                                        </p:tav>
                                        <p:tav tm="100000">
                                          <p:val>
                                            <p:strVal val="ppt_x"/>
                                          </p:val>
                                        </p:tav>
                                      </p:tavLst>
                                    </p:anim>
                                    <p:anim calcmode="lin" valueType="num">
                                      <p:cBhvr>
                                        <p:cTn id="218" dur="1000"/>
                                        <p:tgtEl>
                                          <p:spTgt spid="51"/>
                                        </p:tgtEl>
                                        <p:attrNameLst>
                                          <p:attrName>ppt_y</p:attrName>
                                        </p:attrNameLst>
                                      </p:cBhvr>
                                      <p:tavLst>
                                        <p:tav tm="0">
                                          <p:val>
                                            <p:strVal val="ppt_y"/>
                                          </p:val>
                                        </p:tav>
                                        <p:tav tm="100000">
                                          <p:val>
                                            <p:strVal val="ppt_y+.1"/>
                                          </p:val>
                                        </p:tav>
                                      </p:tavLst>
                                    </p:anim>
                                    <p:set>
                                      <p:cBhvr>
                                        <p:cTn id="219" dur="1" fill="hold">
                                          <p:stCondLst>
                                            <p:cond delay="999"/>
                                          </p:stCondLst>
                                        </p:cTn>
                                        <p:tgtEl>
                                          <p:spTgt spid="51"/>
                                        </p:tgtEl>
                                        <p:attrNameLst>
                                          <p:attrName>style.visibility</p:attrName>
                                        </p:attrNameLst>
                                      </p:cBhvr>
                                      <p:to>
                                        <p:strVal val="hidden"/>
                                      </p:to>
                                    </p:set>
                                  </p:childTnLst>
                                </p:cTn>
                              </p:par>
                              <p:par>
                                <p:cTn id="220" presetID="42" presetClass="exit" presetSubtype="0" fill="hold" nodeType="withEffect">
                                  <p:stCondLst>
                                    <p:cond delay="0"/>
                                  </p:stCondLst>
                                  <p:childTnLst>
                                    <p:animEffect transition="out" filter="fade">
                                      <p:cBhvr>
                                        <p:cTn id="221" dur="1000"/>
                                        <p:tgtEl>
                                          <p:spTgt spid="52"/>
                                        </p:tgtEl>
                                      </p:cBhvr>
                                    </p:animEffect>
                                    <p:anim calcmode="lin" valueType="num">
                                      <p:cBhvr>
                                        <p:cTn id="222" dur="1000"/>
                                        <p:tgtEl>
                                          <p:spTgt spid="52"/>
                                        </p:tgtEl>
                                        <p:attrNameLst>
                                          <p:attrName>ppt_x</p:attrName>
                                        </p:attrNameLst>
                                      </p:cBhvr>
                                      <p:tavLst>
                                        <p:tav tm="0">
                                          <p:val>
                                            <p:strVal val="ppt_x"/>
                                          </p:val>
                                        </p:tav>
                                        <p:tav tm="100000">
                                          <p:val>
                                            <p:strVal val="ppt_x"/>
                                          </p:val>
                                        </p:tav>
                                      </p:tavLst>
                                    </p:anim>
                                    <p:anim calcmode="lin" valueType="num">
                                      <p:cBhvr>
                                        <p:cTn id="223" dur="1000"/>
                                        <p:tgtEl>
                                          <p:spTgt spid="52"/>
                                        </p:tgtEl>
                                        <p:attrNameLst>
                                          <p:attrName>ppt_y</p:attrName>
                                        </p:attrNameLst>
                                      </p:cBhvr>
                                      <p:tavLst>
                                        <p:tav tm="0">
                                          <p:val>
                                            <p:strVal val="ppt_y"/>
                                          </p:val>
                                        </p:tav>
                                        <p:tav tm="100000">
                                          <p:val>
                                            <p:strVal val="ppt_y+.1"/>
                                          </p:val>
                                        </p:tav>
                                      </p:tavLst>
                                    </p:anim>
                                    <p:set>
                                      <p:cBhvr>
                                        <p:cTn id="224" dur="1" fill="hold">
                                          <p:stCondLst>
                                            <p:cond delay="999"/>
                                          </p:stCondLst>
                                        </p:cTn>
                                        <p:tgtEl>
                                          <p:spTgt spid="52"/>
                                        </p:tgtEl>
                                        <p:attrNameLst>
                                          <p:attrName>style.visibility</p:attrName>
                                        </p:attrNameLst>
                                      </p:cBhvr>
                                      <p:to>
                                        <p:strVal val="hidden"/>
                                      </p:to>
                                    </p:set>
                                  </p:childTnLst>
                                </p:cTn>
                              </p:par>
                              <p:par>
                                <p:cTn id="225" presetID="42" presetClass="exit" presetSubtype="0" fill="hold" nodeType="withEffect">
                                  <p:stCondLst>
                                    <p:cond delay="0"/>
                                  </p:stCondLst>
                                  <p:childTnLst>
                                    <p:animEffect transition="out" filter="fade">
                                      <p:cBhvr>
                                        <p:cTn id="226" dur="1000"/>
                                        <p:tgtEl>
                                          <p:spTgt spid="54"/>
                                        </p:tgtEl>
                                      </p:cBhvr>
                                    </p:animEffect>
                                    <p:anim calcmode="lin" valueType="num">
                                      <p:cBhvr>
                                        <p:cTn id="227" dur="1000"/>
                                        <p:tgtEl>
                                          <p:spTgt spid="54"/>
                                        </p:tgtEl>
                                        <p:attrNameLst>
                                          <p:attrName>ppt_x</p:attrName>
                                        </p:attrNameLst>
                                      </p:cBhvr>
                                      <p:tavLst>
                                        <p:tav tm="0">
                                          <p:val>
                                            <p:strVal val="ppt_x"/>
                                          </p:val>
                                        </p:tav>
                                        <p:tav tm="100000">
                                          <p:val>
                                            <p:strVal val="ppt_x"/>
                                          </p:val>
                                        </p:tav>
                                      </p:tavLst>
                                    </p:anim>
                                    <p:anim calcmode="lin" valueType="num">
                                      <p:cBhvr>
                                        <p:cTn id="228" dur="1000"/>
                                        <p:tgtEl>
                                          <p:spTgt spid="54"/>
                                        </p:tgtEl>
                                        <p:attrNameLst>
                                          <p:attrName>ppt_y</p:attrName>
                                        </p:attrNameLst>
                                      </p:cBhvr>
                                      <p:tavLst>
                                        <p:tav tm="0">
                                          <p:val>
                                            <p:strVal val="ppt_y"/>
                                          </p:val>
                                        </p:tav>
                                        <p:tav tm="100000">
                                          <p:val>
                                            <p:strVal val="ppt_y+.1"/>
                                          </p:val>
                                        </p:tav>
                                      </p:tavLst>
                                    </p:anim>
                                    <p:set>
                                      <p:cBhvr>
                                        <p:cTn id="229" dur="1" fill="hold">
                                          <p:stCondLst>
                                            <p:cond delay="999"/>
                                          </p:stCondLst>
                                        </p:cTn>
                                        <p:tgtEl>
                                          <p:spTgt spid="54"/>
                                        </p:tgtEl>
                                        <p:attrNameLst>
                                          <p:attrName>style.visibility</p:attrName>
                                        </p:attrNameLst>
                                      </p:cBhvr>
                                      <p:to>
                                        <p:strVal val="hidden"/>
                                      </p:to>
                                    </p:set>
                                  </p:childTnLst>
                                </p:cTn>
                              </p:par>
                              <p:par>
                                <p:cTn id="230" presetID="42" presetClass="exit" presetSubtype="0" fill="hold" nodeType="withEffect">
                                  <p:stCondLst>
                                    <p:cond delay="0"/>
                                  </p:stCondLst>
                                  <p:childTnLst>
                                    <p:animEffect transition="out" filter="fade">
                                      <p:cBhvr>
                                        <p:cTn id="231" dur="1000"/>
                                        <p:tgtEl>
                                          <p:spTgt spid="55"/>
                                        </p:tgtEl>
                                      </p:cBhvr>
                                    </p:animEffect>
                                    <p:anim calcmode="lin" valueType="num">
                                      <p:cBhvr>
                                        <p:cTn id="232" dur="1000"/>
                                        <p:tgtEl>
                                          <p:spTgt spid="55"/>
                                        </p:tgtEl>
                                        <p:attrNameLst>
                                          <p:attrName>ppt_x</p:attrName>
                                        </p:attrNameLst>
                                      </p:cBhvr>
                                      <p:tavLst>
                                        <p:tav tm="0">
                                          <p:val>
                                            <p:strVal val="ppt_x"/>
                                          </p:val>
                                        </p:tav>
                                        <p:tav tm="100000">
                                          <p:val>
                                            <p:strVal val="ppt_x"/>
                                          </p:val>
                                        </p:tav>
                                      </p:tavLst>
                                    </p:anim>
                                    <p:anim calcmode="lin" valueType="num">
                                      <p:cBhvr>
                                        <p:cTn id="233" dur="1000"/>
                                        <p:tgtEl>
                                          <p:spTgt spid="55"/>
                                        </p:tgtEl>
                                        <p:attrNameLst>
                                          <p:attrName>ppt_y</p:attrName>
                                        </p:attrNameLst>
                                      </p:cBhvr>
                                      <p:tavLst>
                                        <p:tav tm="0">
                                          <p:val>
                                            <p:strVal val="ppt_y"/>
                                          </p:val>
                                        </p:tav>
                                        <p:tav tm="100000">
                                          <p:val>
                                            <p:strVal val="ppt_y+.1"/>
                                          </p:val>
                                        </p:tav>
                                      </p:tavLst>
                                    </p:anim>
                                    <p:set>
                                      <p:cBhvr>
                                        <p:cTn id="234" dur="1" fill="hold">
                                          <p:stCondLst>
                                            <p:cond delay="999"/>
                                          </p:stCondLst>
                                        </p:cTn>
                                        <p:tgtEl>
                                          <p:spTgt spid="55"/>
                                        </p:tgtEl>
                                        <p:attrNameLst>
                                          <p:attrName>style.visibility</p:attrName>
                                        </p:attrNameLst>
                                      </p:cBhvr>
                                      <p:to>
                                        <p:strVal val="hidden"/>
                                      </p:to>
                                    </p:set>
                                  </p:childTnLst>
                                </p:cTn>
                              </p:par>
                              <p:par>
                                <p:cTn id="235" presetID="42" presetClass="exit" presetSubtype="0" fill="hold" nodeType="withEffect">
                                  <p:stCondLst>
                                    <p:cond delay="0"/>
                                  </p:stCondLst>
                                  <p:childTnLst>
                                    <p:animEffect transition="out" filter="fade">
                                      <p:cBhvr>
                                        <p:cTn id="236" dur="1000"/>
                                        <p:tgtEl>
                                          <p:spTgt spid="56"/>
                                        </p:tgtEl>
                                      </p:cBhvr>
                                    </p:animEffect>
                                    <p:anim calcmode="lin" valueType="num">
                                      <p:cBhvr>
                                        <p:cTn id="237" dur="1000"/>
                                        <p:tgtEl>
                                          <p:spTgt spid="56"/>
                                        </p:tgtEl>
                                        <p:attrNameLst>
                                          <p:attrName>ppt_x</p:attrName>
                                        </p:attrNameLst>
                                      </p:cBhvr>
                                      <p:tavLst>
                                        <p:tav tm="0">
                                          <p:val>
                                            <p:strVal val="ppt_x"/>
                                          </p:val>
                                        </p:tav>
                                        <p:tav tm="100000">
                                          <p:val>
                                            <p:strVal val="ppt_x"/>
                                          </p:val>
                                        </p:tav>
                                      </p:tavLst>
                                    </p:anim>
                                    <p:anim calcmode="lin" valueType="num">
                                      <p:cBhvr>
                                        <p:cTn id="238" dur="1000"/>
                                        <p:tgtEl>
                                          <p:spTgt spid="56"/>
                                        </p:tgtEl>
                                        <p:attrNameLst>
                                          <p:attrName>ppt_y</p:attrName>
                                        </p:attrNameLst>
                                      </p:cBhvr>
                                      <p:tavLst>
                                        <p:tav tm="0">
                                          <p:val>
                                            <p:strVal val="ppt_y"/>
                                          </p:val>
                                        </p:tav>
                                        <p:tav tm="100000">
                                          <p:val>
                                            <p:strVal val="ppt_y+.1"/>
                                          </p:val>
                                        </p:tav>
                                      </p:tavLst>
                                    </p:anim>
                                    <p:set>
                                      <p:cBhvr>
                                        <p:cTn id="239" dur="1" fill="hold">
                                          <p:stCondLst>
                                            <p:cond delay="999"/>
                                          </p:stCondLst>
                                        </p:cTn>
                                        <p:tgtEl>
                                          <p:spTgt spid="56"/>
                                        </p:tgtEl>
                                        <p:attrNameLst>
                                          <p:attrName>style.visibility</p:attrName>
                                        </p:attrNameLst>
                                      </p:cBhvr>
                                      <p:to>
                                        <p:strVal val="hidden"/>
                                      </p:to>
                                    </p:set>
                                  </p:childTnLst>
                                </p:cTn>
                              </p:par>
                              <p:par>
                                <p:cTn id="240" presetID="42" presetClass="exit" presetSubtype="0" fill="hold" nodeType="withEffect">
                                  <p:stCondLst>
                                    <p:cond delay="0"/>
                                  </p:stCondLst>
                                  <p:childTnLst>
                                    <p:animEffect transition="out" filter="fade">
                                      <p:cBhvr>
                                        <p:cTn id="241" dur="1000"/>
                                        <p:tgtEl>
                                          <p:spTgt spid="57"/>
                                        </p:tgtEl>
                                      </p:cBhvr>
                                    </p:animEffect>
                                    <p:anim calcmode="lin" valueType="num">
                                      <p:cBhvr>
                                        <p:cTn id="242" dur="1000"/>
                                        <p:tgtEl>
                                          <p:spTgt spid="57"/>
                                        </p:tgtEl>
                                        <p:attrNameLst>
                                          <p:attrName>ppt_x</p:attrName>
                                        </p:attrNameLst>
                                      </p:cBhvr>
                                      <p:tavLst>
                                        <p:tav tm="0">
                                          <p:val>
                                            <p:strVal val="ppt_x"/>
                                          </p:val>
                                        </p:tav>
                                        <p:tav tm="100000">
                                          <p:val>
                                            <p:strVal val="ppt_x"/>
                                          </p:val>
                                        </p:tav>
                                      </p:tavLst>
                                    </p:anim>
                                    <p:anim calcmode="lin" valueType="num">
                                      <p:cBhvr>
                                        <p:cTn id="243" dur="1000"/>
                                        <p:tgtEl>
                                          <p:spTgt spid="57"/>
                                        </p:tgtEl>
                                        <p:attrNameLst>
                                          <p:attrName>ppt_y</p:attrName>
                                        </p:attrNameLst>
                                      </p:cBhvr>
                                      <p:tavLst>
                                        <p:tav tm="0">
                                          <p:val>
                                            <p:strVal val="ppt_y"/>
                                          </p:val>
                                        </p:tav>
                                        <p:tav tm="100000">
                                          <p:val>
                                            <p:strVal val="ppt_y+.1"/>
                                          </p:val>
                                        </p:tav>
                                      </p:tavLst>
                                    </p:anim>
                                    <p:set>
                                      <p:cBhvr>
                                        <p:cTn id="244" dur="1" fill="hold">
                                          <p:stCondLst>
                                            <p:cond delay="999"/>
                                          </p:stCondLst>
                                        </p:cTn>
                                        <p:tgtEl>
                                          <p:spTgt spid="57"/>
                                        </p:tgtEl>
                                        <p:attrNameLst>
                                          <p:attrName>style.visibility</p:attrName>
                                        </p:attrNameLst>
                                      </p:cBhvr>
                                      <p:to>
                                        <p:strVal val="hidden"/>
                                      </p:to>
                                    </p:set>
                                  </p:childTnLst>
                                </p:cTn>
                              </p:par>
                              <p:par>
                                <p:cTn id="245" presetID="42" presetClass="exit" presetSubtype="0" fill="hold" nodeType="withEffect">
                                  <p:stCondLst>
                                    <p:cond delay="0"/>
                                  </p:stCondLst>
                                  <p:childTnLst>
                                    <p:animEffect transition="out" filter="fade">
                                      <p:cBhvr>
                                        <p:cTn id="246" dur="1000"/>
                                        <p:tgtEl>
                                          <p:spTgt spid="58"/>
                                        </p:tgtEl>
                                      </p:cBhvr>
                                    </p:animEffect>
                                    <p:anim calcmode="lin" valueType="num">
                                      <p:cBhvr>
                                        <p:cTn id="247" dur="1000"/>
                                        <p:tgtEl>
                                          <p:spTgt spid="58"/>
                                        </p:tgtEl>
                                        <p:attrNameLst>
                                          <p:attrName>ppt_x</p:attrName>
                                        </p:attrNameLst>
                                      </p:cBhvr>
                                      <p:tavLst>
                                        <p:tav tm="0">
                                          <p:val>
                                            <p:strVal val="ppt_x"/>
                                          </p:val>
                                        </p:tav>
                                        <p:tav tm="100000">
                                          <p:val>
                                            <p:strVal val="ppt_x"/>
                                          </p:val>
                                        </p:tav>
                                      </p:tavLst>
                                    </p:anim>
                                    <p:anim calcmode="lin" valueType="num">
                                      <p:cBhvr>
                                        <p:cTn id="248" dur="1000"/>
                                        <p:tgtEl>
                                          <p:spTgt spid="58"/>
                                        </p:tgtEl>
                                        <p:attrNameLst>
                                          <p:attrName>ppt_y</p:attrName>
                                        </p:attrNameLst>
                                      </p:cBhvr>
                                      <p:tavLst>
                                        <p:tav tm="0">
                                          <p:val>
                                            <p:strVal val="ppt_y"/>
                                          </p:val>
                                        </p:tav>
                                        <p:tav tm="100000">
                                          <p:val>
                                            <p:strVal val="ppt_y+.1"/>
                                          </p:val>
                                        </p:tav>
                                      </p:tavLst>
                                    </p:anim>
                                    <p:set>
                                      <p:cBhvr>
                                        <p:cTn id="249" dur="1" fill="hold">
                                          <p:stCondLst>
                                            <p:cond delay="999"/>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467609E-71A2-D0C0-12AC-39E50B275464}"/>
              </a:ext>
            </a:extLst>
          </p:cNvPr>
          <p:cNvSpPr/>
          <p:nvPr/>
        </p:nvSpPr>
        <p:spPr>
          <a:xfrm>
            <a:off x="956441" y="1566040"/>
            <a:ext cx="1252044" cy="439332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endParaRPr lang="en-IE" dirty="0"/>
          </a:p>
          <a:p>
            <a:pPr algn="ctr"/>
            <a:r>
              <a:rPr lang="en-IE" dirty="0"/>
              <a:t>Data Sources &amp; Discovery</a:t>
            </a:r>
          </a:p>
        </p:txBody>
      </p:sp>
      <p:sp>
        <p:nvSpPr>
          <p:cNvPr id="5" name="Rectangle: Rounded Corners 4">
            <a:extLst>
              <a:ext uri="{FF2B5EF4-FFF2-40B4-BE49-F238E27FC236}">
                <a16:creationId xmlns:a16="http://schemas.microsoft.com/office/drawing/2014/main" id="{0A951F7E-F977-9320-9E69-1FE6F79E2036}"/>
              </a:ext>
            </a:extLst>
          </p:cNvPr>
          <p:cNvSpPr/>
          <p:nvPr/>
        </p:nvSpPr>
        <p:spPr>
          <a:xfrm>
            <a:off x="3509148" y="1587061"/>
            <a:ext cx="1103588" cy="3605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endParaRPr lang="en-IE" dirty="0"/>
          </a:p>
          <a:p>
            <a:pPr algn="ctr"/>
            <a:endParaRPr lang="en-IE" dirty="0"/>
          </a:p>
          <a:p>
            <a:pPr algn="ctr"/>
            <a:r>
              <a:rPr lang="en-IE" dirty="0"/>
              <a:t>Storage</a:t>
            </a:r>
          </a:p>
        </p:txBody>
      </p:sp>
      <p:sp>
        <p:nvSpPr>
          <p:cNvPr id="6" name="Rectangle: Rounded Corners 5">
            <a:extLst>
              <a:ext uri="{FF2B5EF4-FFF2-40B4-BE49-F238E27FC236}">
                <a16:creationId xmlns:a16="http://schemas.microsoft.com/office/drawing/2014/main" id="{C965D7F0-44AB-40A8-8EF5-64FAFB4697A6}"/>
              </a:ext>
            </a:extLst>
          </p:cNvPr>
          <p:cNvSpPr/>
          <p:nvPr/>
        </p:nvSpPr>
        <p:spPr>
          <a:xfrm>
            <a:off x="4908335" y="1566041"/>
            <a:ext cx="3247694" cy="242789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E" dirty="0"/>
              <a:t>Analytics/Reporting</a:t>
            </a:r>
          </a:p>
          <a:p>
            <a:pPr algn="ctr"/>
            <a:r>
              <a:rPr lang="en-IE" dirty="0"/>
              <a:t>Layer</a:t>
            </a:r>
          </a:p>
        </p:txBody>
      </p:sp>
      <p:sp>
        <p:nvSpPr>
          <p:cNvPr id="7" name="Rectangle: Rounded Corners 6">
            <a:extLst>
              <a:ext uri="{FF2B5EF4-FFF2-40B4-BE49-F238E27FC236}">
                <a16:creationId xmlns:a16="http://schemas.microsoft.com/office/drawing/2014/main" id="{41669842-9ADA-70EC-B2A9-E53519BAA4E8}"/>
              </a:ext>
            </a:extLst>
          </p:cNvPr>
          <p:cNvSpPr/>
          <p:nvPr/>
        </p:nvSpPr>
        <p:spPr>
          <a:xfrm>
            <a:off x="8324197" y="1566042"/>
            <a:ext cx="1655374" cy="242789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E" dirty="0"/>
              <a:t>Business Functions (Consumption)</a:t>
            </a:r>
          </a:p>
        </p:txBody>
      </p:sp>
      <p:sp>
        <p:nvSpPr>
          <p:cNvPr id="8" name="Rectangle: Rounded Corners 7">
            <a:extLst>
              <a:ext uri="{FF2B5EF4-FFF2-40B4-BE49-F238E27FC236}">
                <a16:creationId xmlns:a16="http://schemas.microsoft.com/office/drawing/2014/main" id="{516568A5-38F2-1D14-C898-ADEFB3EEA41C}"/>
              </a:ext>
            </a:extLst>
          </p:cNvPr>
          <p:cNvSpPr/>
          <p:nvPr/>
        </p:nvSpPr>
        <p:spPr>
          <a:xfrm>
            <a:off x="10150367" y="1566040"/>
            <a:ext cx="1337440" cy="439332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E" dirty="0"/>
              <a:t>Business Objectives</a:t>
            </a:r>
          </a:p>
        </p:txBody>
      </p:sp>
      <p:sp>
        <p:nvSpPr>
          <p:cNvPr id="9" name="Rectangle: Rounded Corners 8">
            <a:extLst>
              <a:ext uri="{FF2B5EF4-FFF2-40B4-BE49-F238E27FC236}">
                <a16:creationId xmlns:a16="http://schemas.microsoft.com/office/drawing/2014/main" id="{7A8D1F5B-F1FA-4376-9543-EBFE40E39B67}"/>
              </a:ext>
            </a:extLst>
          </p:cNvPr>
          <p:cNvSpPr/>
          <p:nvPr/>
        </p:nvSpPr>
        <p:spPr>
          <a:xfrm>
            <a:off x="4908333" y="4424855"/>
            <a:ext cx="5071237" cy="153451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E" dirty="0"/>
              <a:t>AI Layer</a:t>
            </a:r>
          </a:p>
        </p:txBody>
      </p:sp>
      <p:sp>
        <p:nvSpPr>
          <p:cNvPr id="10" name="Rectangle: Rounded Corners 9">
            <a:extLst>
              <a:ext uri="{FF2B5EF4-FFF2-40B4-BE49-F238E27FC236}">
                <a16:creationId xmlns:a16="http://schemas.microsoft.com/office/drawing/2014/main" id="{617BFDFA-0D42-B71A-2BB6-0492527B9EA6}"/>
              </a:ext>
            </a:extLst>
          </p:cNvPr>
          <p:cNvSpPr/>
          <p:nvPr/>
        </p:nvSpPr>
        <p:spPr>
          <a:xfrm>
            <a:off x="956441" y="6164315"/>
            <a:ext cx="9175529" cy="63587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E" dirty="0"/>
              <a:t>Data Management Layer (Governance &amp; Security)</a:t>
            </a:r>
          </a:p>
        </p:txBody>
      </p:sp>
      <p:sp>
        <p:nvSpPr>
          <p:cNvPr id="14" name="Rectangle: Rounded Corners 13">
            <a:extLst>
              <a:ext uri="{FF2B5EF4-FFF2-40B4-BE49-F238E27FC236}">
                <a16:creationId xmlns:a16="http://schemas.microsoft.com/office/drawing/2014/main" id="{13FDAA12-BFAC-5ADD-7111-EA449F652D2A}"/>
              </a:ext>
            </a:extLst>
          </p:cNvPr>
          <p:cNvSpPr/>
          <p:nvPr/>
        </p:nvSpPr>
        <p:spPr>
          <a:xfrm>
            <a:off x="2286005" y="1587061"/>
            <a:ext cx="1145623" cy="439332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endParaRPr lang="en-IE" dirty="0"/>
          </a:p>
          <a:p>
            <a:pPr algn="ctr"/>
            <a:endParaRPr lang="en-IE" dirty="0"/>
          </a:p>
          <a:p>
            <a:pPr algn="ctr"/>
            <a:r>
              <a:rPr lang="en-IE" dirty="0"/>
              <a:t>Data Ingestion</a:t>
            </a:r>
          </a:p>
        </p:txBody>
      </p:sp>
      <p:pic>
        <p:nvPicPr>
          <p:cNvPr id="3" name="Picture 2">
            <a:extLst>
              <a:ext uri="{FF2B5EF4-FFF2-40B4-BE49-F238E27FC236}">
                <a16:creationId xmlns:a16="http://schemas.microsoft.com/office/drawing/2014/main" id="{611EAA23-A90D-541F-AE9F-24EDAE6DB967}"/>
              </a:ext>
            </a:extLst>
          </p:cNvPr>
          <p:cNvPicPr>
            <a:picLocks noChangeAspect="1"/>
          </p:cNvPicPr>
          <p:nvPr/>
        </p:nvPicPr>
        <p:blipFill>
          <a:blip r:embed="rId3"/>
          <a:stretch>
            <a:fillRect/>
          </a:stretch>
        </p:blipFill>
        <p:spPr>
          <a:xfrm>
            <a:off x="704193" y="2970013"/>
            <a:ext cx="4138220" cy="2109110"/>
          </a:xfrm>
          <a:prstGeom prst="rect">
            <a:avLst/>
          </a:prstGeom>
        </p:spPr>
      </p:pic>
      <p:pic>
        <p:nvPicPr>
          <p:cNvPr id="15" name="Picture 14">
            <a:extLst>
              <a:ext uri="{FF2B5EF4-FFF2-40B4-BE49-F238E27FC236}">
                <a16:creationId xmlns:a16="http://schemas.microsoft.com/office/drawing/2014/main" id="{90690C7D-FFFA-F891-6AD3-FDF5EFC25E63}"/>
              </a:ext>
            </a:extLst>
          </p:cNvPr>
          <p:cNvPicPr>
            <a:picLocks noChangeAspect="1"/>
          </p:cNvPicPr>
          <p:nvPr/>
        </p:nvPicPr>
        <p:blipFill>
          <a:blip r:embed="rId4"/>
          <a:stretch>
            <a:fillRect/>
          </a:stretch>
        </p:blipFill>
        <p:spPr>
          <a:xfrm>
            <a:off x="5540168" y="1895090"/>
            <a:ext cx="4092568" cy="1916825"/>
          </a:xfrm>
          <a:prstGeom prst="rect">
            <a:avLst/>
          </a:prstGeom>
        </p:spPr>
      </p:pic>
      <p:sp>
        <p:nvSpPr>
          <p:cNvPr id="11" name="Rectangle: Rounded Corners 10">
            <a:extLst>
              <a:ext uri="{FF2B5EF4-FFF2-40B4-BE49-F238E27FC236}">
                <a16:creationId xmlns:a16="http://schemas.microsoft.com/office/drawing/2014/main" id="{2AB7E7B4-B1A7-2FB7-8B34-0D7909AF84B4}"/>
              </a:ext>
            </a:extLst>
          </p:cNvPr>
          <p:cNvSpPr/>
          <p:nvPr/>
        </p:nvSpPr>
        <p:spPr>
          <a:xfrm>
            <a:off x="6729251" y="3247696"/>
            <a:ext cx="2402929" cy="176048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t"/>
          <a:lstStyle/>
          <a:p>
            <a:pPr algn="ctr"/>
            <a:r>
              <a:rPr lang="en-IE" dirty="0"/>
              <a:t>Analytic operating model</a:t>
            </a:r>
          </a:p>
        </p:txBody>
      </p:sp>
      <p:sp>
        <p:nvSpPr>
          <p:cNvPr id="12" name="Rectangle: Rounded Corners 11">
            <a:extLst>
              <a:ext uri="{FF2B5EF4-FFF2-40B4-BE49-F238E27FC236}">
                <a16:creationId xmlns:a16="http://schemas.microsoft.com/office/drawing/2014/main" id="{725DDFEA-EBED-EFDB-A20E-C1B409FCBD03}"/>
              </a:ext>
            </a:extLst>
          </p:cNvPr>
          <p:cNvSpPr/>
          <p:nvPr/>
        </p:nvSpPr>
        <p:spPr>
          <a:xfrm>
            <a:off x="8996198" y="1865586"/>
            <a:ext cx="2137542" cy="48347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E" dirty="0"/>
              <a:t>Data Literacy</a:t>
            </a:r>
          </a:p>
        </p:txBody>
      </p:sp>
      <p:pic>
        <p:nvPicPr>
          <p:cNvPr id="13" name="Picture 12">
            <a:extLst>
              <a:ext uri="{FF2B5EF4-FFF2-40B4-BE49-F238E27FC236}">
                <a16:creationId xmlns:a16="http://schemas.microsoft.com/office/drawing/2014/main" id="{ADC82D0F-E60D-4935-6074-F7E9943C17D7}"/>
              </a:ext>
            </a:extLst>
          </p:cNvPr>
          <p:cNvPicPr>
            <a:picLocks noChangeAspect="1"/>
          </p:cNvPicPr>
          <p:nvPr/>
        </p:nvPicPr>
        <p:blipFill>
          <a:blip r:embed="rId5"/>
          <a:stretch>
            <a:fillRect/>
          </a:stretch>
        </p:blipFill>
        <p:spPr>
          <a:xfrm>
            <a:off x="6933024" y="3920359"/>
            <a:ext cx="2033264" cy="1014246"/>
          </a:xfrm>
          <a:prstGeom prst="rect">
            <a:avLst/>
          </a:prstGeom>
        </p:spPr>
      </p:pic>
      <p:pic>
        <p:nvPicPr>
          <p:cNvPr id="16" name="Picture 15">
            <a:extLst>
              <a:ext uri="{FF2B5EF4-FFF2-40B4-BE49-F238E27FC236}">
                <a16:creationId xmlns:a16="http://schemas.microsoft.com/office/drawing/2014/main" id="{6FFD15A2-D459-C516-C0C6-9913A93A60C4}"/>
              </a:ext>
            </a:extLst>
          </p:cNvPr>
          <p:cNvPicPr>
            <a:picLocks noChangeAspect="1"/>
          </p:cNvPicPr>
          <p:nvPr/>
        </p:nvPicPr>
        <p:blipFill>
          <a:blip r:embed="rId6"/>
          <a:stretch>
            <a:fillRect/>
          </a:stretch>
        </p:blipFill>
        <p:spPr>
          <a:xfrm>
            <a:off x="7949656" y="5885788"/>
            <a:ext cx="1277087" cy="895429"/>
          </a:xfrm>
          <a:prstGeom prst="rect">
            <a:avLst/>
          </a:prstGeom>
        </p:spPr>
      </p:pic>
      <p:sp>
        <p:nvSpPr>
          <p:cNvPr id="2" name="Title 1">
            <a:extLst>
              <a:ext uri="{FF2B5EF4-FFF2-40B4-BE49-F238E27FC236}">
                <a16:creationId xmlns:a16="http://schemas.microsoft.com/office/drawing/2014/main" id="{6D526899-4506-157F-FF98-366772F1842C}"/>
              </a:ext>
            </a:extLst>
          </p:cNvPr>
          <p:cNvSpPr>
            <a:spLocks noGrp="1"/>
          </p:cNvSpPr>
          <p:nvPr>
            <p:ph type="title"/>
          </p:nvPr>
        </p:nvSpPr>
        <p:spPr>
          <a:xfrm>
            <a:off x="1143001" y="429331"/>
            <a:ext cx="9905998" cy="705785"/>
          </a:xfrm>
        </p:spPr>
        <p:txBody>
          <a:bodyPr/>
          <a:lstStyle/>
          <a:p>
            <a:r>
              <a:rPr lang="en-IE" dirty="0"/>
              <a:t>data strategy</a:t>
            </a:r>
          </a:p>
        </p:txBody>
      </p:sp>
      <p:pic>
        <p:nvPicPr>
          <p:cNvPr id="18" name="Picture 17">
            <a:extLst>
              <a:ext uri="{FF2B5EF4-FFF2-40B4-BE49-F238E27FC236}">
                <a16:creationId xmlns:a16="http://schemas.microsoft.com/office/drawing/2014/main" id="{C896DB65-AA98-E41C-C3B6-ABCA730278C0}"/>
              </a:ext>
            </a:extLst>
          </p:cNvPr>
          <p:cNvPicPr>
            <a:picLocks noChangeAspect="1"/>
          </p:cNvPicPr>
          <p:nvPr/>
        </p:nvPicPr>
        <p:blipFill>
          <a:blip r:embed="rId7"/>
          <a:stretch>
            <a:fillRect/>
          </a:stretch>
        </p:blipFill>
        <p:spPr>
          <a:xfrm>
            <a:off x="10774224" y="1912127"/>
            <a:ext cx="884379" cy="390394"/>
          </a:xfrm>
          <a:prstGeom prst="rect">
            <a:avLst/>
          </a:prstGeom>
        </p:spPr>
      </p:pic>
    </p:spTree>
    <p:extLst>
      <p:ext uri="{BB962C8B-B14F-4D97-AF65-F5344CB8AC3E}">
        <p14:creationId xmlns:p14="http://schemas.microsoft.com/office/powerpoint/2010/main" val="969516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B67AE-D698-AE90-7FD3-459F2EB78676}"/>
              </a:ext>
            </a:extLst>
          </p:cNvPr>
          <p:cNvSpPr>
            <a:spLocks noGrp="1"/>
          </p:cNvSpPr>
          <p:nvPr>
            <p:ph type="title"/>
          </p:nvPr>
        </p:nvSpPr>
        <p:spPr>
          <a:xfrm>
            <a:off x="1208976" y="594896"/>
            <a:ext cx="10278829" cy="938464"/>
          </a:xfrm>
        </p:spPr>
        <p:txBody>
          <a:bodyPr>
            <a:normAutofit fontScale="90000"/>
          </a:bodyPr>
          <a:lstStyle/>
          <a:p>
            <a:r>
              <a:rPr lang="en-IE" dirty="0"/>
              <a:t>Summary: Think ahead … very far ahead if you can</a:t>
            </a:r>
          </a:p>
        </p:txBody>
      </p:sp>
      <p:pic>
        <p:nvPicPr>
          <p:cNvPr id="1026" name="Picture 2" descr="Space Launch System Solid Rocket Booster | NASA">
            <a:extLst>
              <a:ext uri="{FF2B5EF4-FFF2-40B4-BE49-F238E27FC236}">
                <a16:creationId xmlns:a16="http://schemas.microsoft.com/office/drawing/2014/main" id="{000E3377-DFCE-86E0-4922-9649DA7FB6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6964" y="1714499"/>
            <a:ext cx="4570412"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Picture Guide to the Different Parts of a Horse">
            <a:extLst>
              <a:ext uri="{FF2B5EF4-FFF2-40B4-BE49-F238E27FC236}">
                <a16:creationId xmlns:a16="http://schemas.microsoft.com/office/drawing/2014/main" id="{50E27600-1BF3-5F26-D6B5-A720E77181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5309" y="2149365"/>
            <a:ext cx="3838904" cy="2559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21528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2D031-EF2C-87AE-D802-AB0D6DD14DF3}"/>
              </a:ext>
            </a:extLst>
          </p:cNvPr>
          <p:cNvSpPr>
            <a:spLocks noGrp="1"/>
          </p:cNvSpPr>
          <p:nvPr>
            <p:ph type="title"/>
          </p:nvPr>
        </p:nvSpPr>
        <p:spPr>
          <a:xfrm>
            <a:off x="1143001" y="103511"/>
            <a:ext cx="9905998" cy="1478570"/>
          </a:xfrm>
        </p:spPr>
        <p:txBody>
          <a:bodyPr>
            <a:normAutofit/>
          </a:bodyPr>
          <a:lstStyle/>
          <a:p>
            <a:pPr algn="r"/>
            <a:r>
              <a:rPr lang="en-IE" sz="4000" dirty="0"/>
              <a:t>Assignment 1: </a:t>
            </a:r>
            <a:br>
              <a:rPr lang="en-IE" sz="4000" dirty="0"/>
            </a:br>
            <a:r>
              <a:rPr lang="en-IE" sz="4000" dirty="0"/>
              <a:t>Build a data strategy for company x</a:t>
            </a:r>
          </a:p>
        </p:txBody>
      </p:sp>
      <p:sp>
        <p:nvSpPr>
          <p:cNvPr id="3" name="Content Placeholder 2">
            <a:extLst>
              <a:ext uri="{FF2B5EF4-FFF2-40B4-BE49-F238E27FC236}">
                <a16:creationId xmlns:a16="http://schemas.microsoft.com/office/drawing/2014/main" id="{CBCC9A23-E5C4-1D8D-FE09-D37D9C3D1B3D}"/>
              </a:ext>
            </a:extLst>
          </p:cNvPr>
          <p:cNvSpPr>
            <a:spLocks noGrp="1"/>
          </p:cNvSpPr>
          <p:nvPr>
            <p:ph idx="1"/>
          </p:nvPr>
        </p:nvSpPr>
        <p:spPr>
          <a:xfrm>
            <a:off x="1299066" y="1582081"/>
            <a:ext cx="9905998" cy="4887311"/>
          </a:xfrm>
        </p:spPr>
        <p:txBody>
          <a:bodyPr anchor="t">
            <a:normAutofit fontScale="92500"/>
          </a:bodyPr>
          <a:lstStyle/>
          <a:p>
            <a:pPr>
              <a:lnSpc>
                <a:spcPct val="110000"/>
              </a:lnSpc>
            </a:pPr>
            <a:r>
              <a:rPr lang="en-IE" dirty="0"/>
              <a:t>5000 word-count </a:t>
            </a:r>
            <a:r>
              <a:rPr lang="en-IE" i="1" dirty="0"/>
              <a:t>limit</a:t>
            </a:r>
          </a:p>
          <a:p>
            <a:pPr>
              <a:lnSpc>
                <a:spcPct val="110000"/>
              </a:lnSpc>
            </a:pPr>
            <a:r>
              <a:rPr lang="en-IE" dirty="0"/>
              <a:t>Create diagrams to illustrate your plans and how they link together.</a:t>
            </a:r>
          </a:p>
          <a:p>
            <a:pPr lvl="1">
              <a:lnSpc>
                <a:spcPct val="110000"/>
              </a:lnSpc>
            </a:pPr>
            <a:r>
              <a:rPr lang="en-IE" sz="2400" dirty="0"/>
              <a:t>Visio (</a:t>
            </a:r>
            <a:r>
              <a:rPr lang="en-IE" sz="2400" dirty="0" err="1"/>
              <a:t>edu</a:t>
            </a:r>
            <a:r>
              <a:rPr lang="en-IE" sz="2400" dirty="0"/>
              <a:t> licence), Lucid chart, draw.io, etc.</a:t>
            </a:r>
          </a:p>
          <a:p>
            <a:pPr>
              <a:lnSpc>
                <a:spcPct val="110000"/>
              </a:lnSpc>
            </a:pPr>
            <a:r>
              <a:rPr lang="en-IE" dirty="0"/>
              <a:t>In your write-up please evaluate why you made the choices you did, as a group.</a:t>
            </a:r>
          </a:p>
          <a:p>
            <a:pPr lvl="1">
              <a:lnSpc>
                <a:spcPct val="110000"/>
              </a:lnSpc>
            </a:pPr>
            <a:r>
              <a:rPr lang="en-IE" sz="2400" dirty="0"/>
              <a:t>I am aware that there is a lack of literature in this area (some of the concepts we have discussed only emerged in the last few months). Hence, an increased emphasis on documenting what you did and the reasoning for it. Demonstrate your ability to think critically.</a:t>
            </a:r>
          </a:p>
          <a:p>
            <a:pPr lvl="1">
              <a:lnSpc>
                <a:spcPct val="110000"/>
              </a:lnSpc>
            </a:pPr>
            <a:r>
              <a:rPr lang="en-IE" sz="2400" dirty="0"/>
              <a:t>If you don’t explain that you thought about it, I will assume you didn’t.</a:t>
            </a:r>
          </a:p>
          <a:p>
            <a:pPr>
              <a:lnSpc>
                <a:spcPct val="110000"/>
              </a:lnSpc>
            </a:pPr>
            <a:r>
              <a:rPr lang="en-IE" dirty="0"/>
              <a:t>Any citation is acceptable, provided it is consistent. If in doubt, use APA.</a:t>
            </a:r>
          </a:p>
          <a:p>
            <a:pPr lvl="1">
              <a:lnSpc>
                <a:spcPct val="110000"/>
              </a:lnSpc>
            </a:pPr>
            <a:r>
              <a:rPr lang="en-IE" sz="2400" dirty="0"/>
              <a:t>I would </a:t>
            </a:r>
            <a:r>
              <a:rPr lang="en-IE" sz="2400" i="1" dirty="0"/>
              <a:t>highly</a:t>
            </a:r>
            <a:r>
              <a:rPr lang="en-IE" sz="2400" dirty="0"/>
              <a:t> recommend using a Citation Manager (Zotero, Mendeley..)</a:t>
            </a:r>
          </a:p>
        </p:txBody>
      </p:sp>
    </p:spTree>
    <p:extLst>
      <p:ext uri="{BB962C8B-B14F-4D97-AF65-F5344CB8AC3E}">
        <p14:creationId xmlns:p14="http://schemas.microsoft.com/office/powerpoint/2010/main" val="20947511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2D031-EF2C-87AE-D802-AB0D6DD14DF3}"/>
              </a:ext>
            </a:extLst>
          </p:cNvPr>
          <p:cNvSpPr>
            <a:spLocks noGrp="1"/>
          </p:cNvSpPr>
          <p:nvPr>
            <p:ph type="title"/>
          </p:nvPr>
        </p:nvSpPr>
        <p:spPr>
          <a:xfrm>
            <a:off x="1143001" y="103511"/>
            <a:ext cx="9905998" cy="1478570"/>
          </a:xfrm>
        </p:spPr>
        <p:txBody>
          <a:bodyPr>
            <a:normAutofit/>
          </a:bodyPr>
          <a:lstStyle/>
          <a:p>
            <a:pPr algn="r"/>
            <a:r>
              <a:rPr lang="en-IE" sz="4000" dirty="0"/>
              <a:t>Getting started</a:t>
            </a:r>
          </a:p>
        </p:txBody>
      </p:sp>
      <p:sp>
        <p:nvSpPr>
          <p:cNvPr id="3" name="Content Placeholder 2">
            <a:extLst>
              <a:ext uri="{FF2B5EF4-FFF2-40B4-BE49-F238E27FC236}">
                <a16:creationId xmlns:a16="http://schemas.microsoft.com/office/drawing/2014/main" id="{CBCC9A23-E5C4-1D8D-FE09-D37D9C3D1B3D}"/>
              </a:ext>
            </a:extLst>
          </p:cNvPr>
          <p:cNvSpPr>
            <a:spLocks noGrp="1"/>
          </p:cNvSpPr>
          <p:nvPr>
            <p:ph idx="1"/>
          </p:nvPr>
        </p:nvSpPr>
        <p:spPr>
          <a:xfrm>
            <a:off x="1299065" y="1582081"/>
            <a:ext cx="10125679" cy="4887311"/>
          </a:xfrm>
        </p:spPr>
        <p:txBody>
          <a:bodyPr anchor="t">
            <a:normAutofit fontScale="92500"/>
          </a:bodyPr>
          <a:lstStyle/>
          <a:p>
            <a:pPr>
              <a:lnSpc>
                <a:spcPct val="110000"/>
              </a:lnSpc>
            </a:pPr>
            <a:r>
              <a:rPr lang="en-IE" dirty="0"/>
              <a:t>Focus on what the business does first. Think about their needs, and what they might do next. Think about what needs to be controlled and what might need to be flexible.</a:t>
            </a:r>
          </a:p>
          <a:p>
            <a:pPr>
              <a:lnSpc>
                <a:spcPct val="110000"/>
              </a:lnSpc>
            </a:pPr>
            <a:r>
              <a:rPr lang="en-IE" dirty="0"/>
              <a:t>Think about what kind of business functions would support those objectives, and how they might be organised – would they have their own systems/analysts or look to a centralised team? What would the benefits of either be?</a:t>
            </a:r>
          </a:p>
          <a:p>
            <a:pPr>
              <a:lnSpc>
                <a:spcPct val="110000"/>
              </a:lnSpc>
            </a:pPr>
            <a:r>
              <a:rPr lang="en-IE" dirty="0"/>
              <a:t>What data would they need? Where could they make use of big data? </a:t>
            </a:r>
          </a:p>
          <a:p>
            <a:pPr>
              <a:lnSpc>
                <a:spcPct val="110000"/>
              </a:lnSpc>
            </a:pPr>
            <a:r>
              <a:rPr lang="en-IE" dirty="0"/>
              <a:t>What technology would you need to support that data?</a:t>
            </a:r>
          </a:p>
          <a:p>
            <a:pPr>
              <a:lnSpc>
                <a:spcPct val="110000"/>
              </a:lnSpc>
            </a:pPr>
            <a:r>
              <a:rPr lang="en-IE" dirty="0"/>
              <a:t>What would you do to bring that technology to the company and help the business accept/understand it?</a:t>
            </a:r>
          </a:p>
          <a:p>
            <a:pPr>
              <a:lnSpc>
                <a:spcPct val="110000"/>
              </a:lnSpc>
            </a:pPr>
            <a:r>
              <a:rPr lang="en-IE" dirty="0"/>
              <a:t>What procedures would you put in place to make sure it’s all running correctly, and into the future?</a:t>
            </a:r>
          </a:p>
        </p:txBody>
      </p:sp>
    </p:spTree>
    <p:extLst>
      <p:ext uri="{BB962C8B-B14F-4D97-AF65-F5344CB8AC3E}">
        <p14:creationId xmlns:p14="http://schemas.microsoft.com/office/powerpoint/2010/main" val="3109302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9F3537-B4C2-5B6B-DE92-A6A5B14DD79B}"/>
              </a:ext>
            </a:extLst>
          </p:cNvPr>
          <p:cNvPicPr>
            <a:picLocks noChangeAspect="1"/>
          </p:cNvPicPr>
          <p:nvPr/>
        </p:nvPicPr>
        <p:blipFill>
          <a:blip r:embed="rId2"/>
          <a:stretch>
            <a:fillRect/>
          </a:stretch>
        </p:blipFill>
        <p:spPr>
          <a:xfrm>
            <a:off x="470655" y="797259"/>
            <a:ext cx="5625345" cy="5263481"/>
          </a:xfrm>
          <a:prstGeom prst="rect">
            <a:avLst/>
          </a:prstGeom>
        </p:spPr>
      </p:pic>
      <p:pic>
        <p:nvPicPr>
          <p:cNvPr id="7" name="Picture 6">
            <a:extLst>
              <a:ext uri="{FF2B5EF4-FFF2-40B4-BE49-F238E27FC236}">
                <a16:creationId xmlns:a16="http://schemas.microsoft.com/office/drawing/2014/main" id="{CE5EB7FF-D520-28F0-22AF-4A37AE691F3B}"/>
              </a:ext>
            </a:extLst>
          </p:cNvPr>
          <p:cNvPicPr>
            <a:picLocks noChangeAspect="1"/>
          </p:cNvPicPr>
          <p:nvPr/>
        </p:nvPicPr>
        <p:blipFill>
          <a:blip r:embed="rId3"/>
          <a:stretch>
            <a:fillRect/>
          </a:stretch>
        </p:blipFill>
        <p:spPr>
          <a:xfrm>
            <a:off x="6314206" y="268014"/>
            <a:ext cx="5171830" cy="6321972"/>
          </a:xfrm>
          <a:prstGeom prst="rect">
            <a:avLst/>
          </a:prstGeom>
        </p:spPr>
      </p:pic>
    </p:spTree>
    <p:extLst>
      <p:ext uri="{BB962C8B-B14F-4D97-AF65-F5344CB8AC3E}">
        <p14:creationId xmlns:p14="http://schemas.microsoft.com/office/powerpoint/2010/main" val="2274881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88F18-346B-D932-3FE3-CABAD48027BD}"/>
              </a:ext>
            </a:extLst>
          </p:cNvPr>
          <p:cNvSpPr>
            <a:spLocks noGrp="1"/>
          </p:cNvSpPr>
          <p:nvPr>
            <p:ph type="title"/>
          </p:nvPr>
        </p:nvSpPr>
        <p:spPr/>
        <p:txBody>
          <a:bodyPr/>
          <a:lstStyle/>
          <a:p>
            <a:r>
              <a:rPr lang="en-IE" dirty="0"/>
              <a:t>Data Strategy</a:t>
            </a:r>
          </a:p>
        </p:txBody>
      </p:sp>
      <p:sp>
        <p:nvSpPr>
          <p:cNvPr id="3" name="Content Placeholder 2">
            <a:extLst>
              <a:ext uri="{FF2B5EF4-FFF2-40B4-BE49-F238E27FC236}">
                <a16:creationId xmlns:a16="http://schemas.microsoft.com/office/drawing/2014/main" id="{4B0B2D36-D312-5F1F-0FE3-79709107748C}"/>
              </a:ext>
            </a:extLst>
          </p:cNvPr>
          <p:cNvSpPr>
            <a:spLocks noGrp="1"/>
          </p:cNvSpPr>
          <p:nvPr>
            <p:ph idx="1"/>
          </p:nvPr>
        </p:nvSpPr>
        <p:spPr>
          <a:xfrm>
            <a:off x="1141412" y="1892135"/>
            <a:ext cx="9905999" cy="3541714"/>
          </a:xfrm>
        </p:spPr>
        <p:txBody>
          <a:bodyPr>
            <a:normAutofit lnSpcReduction="10000"/>
          </a:bodyPr>
          <a:lstStyle/>
          <a:p>
            <a:r>
              <a:rPr lang="en-IE" dirty="0"/>
              <a:t>Overview</a:t>
            </a:r>
          </a:p>
          <a:p>
            <a:r>
              <a:rPr lang="en-IE" dirty="0"/>
              <a:t>Technology considerations (Data Architecture – </a:t>
            </a:r>
            <a:r>
              <a:rPr lang="en-IE" i="1" dirty="0"/>
              <a:t>how will data move?</a:t>
            </a:r>
            <a:r>
              <a:rPr lang="en-IE" dirty="0"/>
              <a:t>)</a:t>
            </a:r>
          </a:p>
          <a:p>
            <a:r>
              <a:rPr lang="en-IE" dirty="0"/>
              <a:t>Security and Governance (Data Fabric and Data Mesh)</a:t>
            </a:r>
          </a:p>
          <a:p>
            <a:r>
              <a:rPr lang="en-IE" dirty="0"/>
              <a:t>Analytics operating model (Information Architecture – </a:t>
            </a:r>
            <a:r>
              <a:rPr lang="en-IE" i="1" dirty="0"/>
              <a:t>how will information move?</a:t>
            </a:r>
            <a:r>
              <a:rPr lang="en-IE" dirty="0"/>
              <a:t>)</a:t>
            </a:r>
          </a:p>
          <a:p>
            <a:r>
              <a:rPr lang="en-IE" dirty="0"/>
              <a:t>Data professionals: their roles and responsibilities.</a:t>
            </a:r>
          </a:p>
          <a:p>
            <a:r>
              <a:rPr lang="en-IE" dirty="0"/>
              <a:t>Upskilling plan &amp; data literacy (Data Academies)</a:t>
            </a:r>
          </a:p>
        </p:txBody>
      </p:sp>
    </p:spTree>
    <p:extLst>
      <p:ext uri="{BB962C8B-B14F-4D97-AF65-F5344CB8AC3E}">
        <p14:creationId xmlns:p14="http://schemas.microsoft.com/office/powerpoint/2010/main" val="1829103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AD194-45C5-E421-D5CA-6F075FE71378}"/>
              </a:ext>
            </a:extLst>
          </p:cNvPr>
          <p:cNvSpPr>
            <a:spLocks noGrp="1"/>
          </p:cNvSpPr>
          <p:nvPr>
            <p:ph type="title"/>
          </p:nvPr>
        </p:nvSpPr>
        <p:spPr>
          <a:xfrm>
            <a:off x="1143001" y="429331"/>
            <a:ext cx="9905998" cy="705785"/>
          </a:xfrm>
        </p:spPr>
        <p:txBody>
          <a:bodyPr/>
          <a:lstStyle/>
          <a:p>
            <a:r>
              <a:rPr lang="en-IE" dirty="0"/>
              <a:t>Building a data strategy</a:t>
            </a:r>
          </a:p>
        </p:txBody>
      </p:sp>
      <p:pic>
        <p:nvPicPr>
          <p:cNvPr id="5" name="Picture 4">
            <a:extLst>
              <a:ext uri="{FF2B5EF4-FFF2-40B4-BE49-F238E27FC236}">
                <a16:creationId xmlns:a16="http://schemas.microsoft.com/office/drawing/2014/main" id="{FD6627D3-CC33-D94E-FB01-710D3D6DD086}"/>
              </a:ext>
            </a:extLst>
          </p:cNvPr>
          <p:cNvPicPr>
            <a:picLocks noChangeAspect="1"/>
          </p:cNvPicPr>
          <p:nvPr/>
        </p:nvPicPr>
        <p:blipFill>
          <a:blip r:embed="rId3"/>
          <a:stretch>
            <a:fillRect/>
          </a:stretch>
        </p:blipFill>
        <p:spPr>
          <a:xfrm>
            <a:off x="1376855" y="1451973"/>
            <a:ext cx="9175531" cy="4787509"/>
          </a:xfrm>
          <a:prstGeom prst="rect">
            <a:avLst/>
          </a:prstGeom>
        </p:spPr>
      </p:pic>
    </p:spTree>
    <p:extLst>
      <p:ext uri="{BB962C8B-B14F-4D97-AF65-F5344CB8AC3E}">
        <p14:creationId xmlns:p14="http://schemas.microsoft.com/office/powerpoint/2010/main" val="706281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467609E-71A2-D0C0-12AC-39E50B275464}"/>
              </a:ext>
            </a:extLst>
          </p:cNvPr>
          <p:cNvSpPr/>
          <p:nvPr/>
        </p:nvSpPr>
        <p:spPr>
          <a:xfrm>
            <a:off x="956441" y="1566040"/>
            <a:ext cx="1252044" cy="439332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E" dirty="0"/>
              <a:t>Data Sources &amp; Discovery</a:t>
            </a:r>
          </a:p>
        </p:txBody>
      </p:sp>
      <p:sp>
        <p:nvSpPr>
          <p:cNvPr id="5" name="Rectangle: Rounded Corners 4">
            <a:extLst>
              <a:ext uri="{FF2B5EF4-FFF2-40B4-BE49-F238E27FC236}">
                <a16:creationId xmlns:a16="http://schemas.microsoft.com/office/drawing/2014/main" id="{0A951F7E-F977-9320-9E69-1FE6F79E2036}"/>
              </a:ext>
            </a:extLst>
          </p:cNvPr>
          <p:cNvSpPr/>
          <p:nvPr/>
        </p:nvSpPr>
        <p:spPr>
          <a:xfrm>
            <a:off x="3509148" y="1587061"/>
            <a:ext cx="1103588" cy="3605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E" dirty="0"/>
              <a:t>Storage</a:t>
            </a:r>
          </a:p>
        </p:txBody>
      </p:sp>
      <p:sp>
        <p:nvSpPr>
          <p:cNvPr id="6" name="Rectangle: Rounded Corners 5">
            <a:extLst>
              <a:ext uri="{FF2B5EF4-FFF2-40B4-BE49-F238E27FC236}">
                <a16:creationId xmlns:a16="http://schemas.microsoft.com/office/drawing/2014/main" id="{C965D7F0-44AB-40A8-8EF5-64FAFB4697A6}"/>
              </a:ext>
            </a:extLst>
          </p:cNvPr>
          <p:cNvSpPr/>
          <p:nvPr/>
        </p:nvSpPr>
        <p:spPr>
          <a:xfrm>
            <a:off x="4908335" y="1566041"/>
            <a:ext cx="3247694" cy="242789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E" dirty="0"/>
              <a:t>Analytics/Reporting</a:t>
            </a:r>
          </a:p>
          <a:p>
            <a:pPr algn="ctr"/>
            <a:r>
              <a:rPr lang="en-IE" dirty="0"/>
              <a:t>Layer</a:t>
            </a:r>
          </a:p>
        </p:txBody>
      </p:sp>
      <p:sp>
        <p:nvSpPr>
          <p:cNvPr id="7" name="Rectangle: Rounded Corners 6">
            <a:extLst>
              <a:ext uri="{FF2B5EF4-FFF2-40B4-BE49-F238E27FC236}">
                <a16:creationId xmlns:a16="http://schemas.microsoft.com/office/drawing/2014/main" id="{41669842-9ADA-70EC-B2A9-E53519BAA4E8}"/>
              </a:ext>
            </a:extLst>
          </p:cNvPr>
          <p:cNvSpPr/>
          <p:nvPr/>
        </p:nvSpPr>
        <p:spPr>
          <a:xfrm>
            <a:off x="8324197" y="1566042"/>
            <a:ext cx="1655374" cy="242789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E" dirty="0"/>
              <a:t>Business Functions (Consumption)</a:t>
            </a:r>
          </a:p>
        </p:txBody>
      </p:sp>
      <p:sp>
        <p:nvSpPr>
          <p:cNvPr id="8" name="Rectangle: Rounded Corners 7">
            <a:extLst>
              <a:ext uri="{FF2B5EF4-FFF2-40B4-BE49-F238E27FC236}">
                <a16:creationId xmlns:a16="http://schemas.microsoft.com/office/drawing/2014/main" id="{516568A5-38F2-1D14-C898-ADEFB3EEA41C}"/>
              </a:ext>
            </a:extLst>
          </p:cNvPr>
          <p:cNvSpPr/>
          <p:nvPr/>
        </p:nvSpPr>
        <p:spPr>
          <a:xfrm>
            <a:off x="10150367" y="1566040"/>
            <a:ext cx="1337440" cy="439332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E" dirty="0"/>
              <a:t>Business Objectives</a:t>
            </a:r>
          </a:p>
        </p:txBody>
      </p:sp>
      <p:sp>
        <p:nvSpPr>
          <p:cNvPr id="9" name="Rectangle: Rounded Corners 8">
            <a:extLst>
              <a:ext uri="{FF2B5EF4-FFF2-40B4-BE49-F238E27FC236}">
                <a16:creationId xmlns:a16="http://schemas.microsoft.com/office/drawing/2014/main" id="{7A8D1F5B-F1FA-4376-9543-EBFE40E39B67}"/>
              </a:ext>
            </a:extLst>
          </p:cNvPr>
          <p:cNvSpPr/>
          <p:nvPr/>
        </p:nvSpPr>
        <p:spPr>
          <a:xfrm>
            <a:off x="4908333" y="4424855"/>
            <a:ext cx="5071237" cy="153451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E" dirty="0"/>
              <a:t>AI Layer</a:t>
            </a:r>
          </a:p>
        </p:txBody>
      </p:sp>
      <p:sp>
        <p:nvSpPr>
          <p:cNvPr id="10" name="Rectangle: Rounded Corners 9">
            <a:extLst>
              <a:ext uri="{FF2B5EF4-FFF2-40B4-BE49-F238E27FC236}">
                <a16:creationId xmlns:a16="http://schemas.microsoft.com/office/drawing/2014/main" id="{617BFDFA-0D42-B71A-2BB6-0492527B9EA6}"/>
              </a:ext>
            </a:extLst>
          </p:cNvPr>
          <p:cNvSpPr/>
          <p:nvPr/>
        </p:nvSpPr>
        <p:spPr>
          <a:xfrm>
            <a:off x="956441" y="6164315"/>
            <a:ext cx="9175529" cy="63587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E" dirty="0"/>
              <a:t>Data Management Layer (Governance &amp; Security)</a:t>
            </a:r>
          </a:p>
        </p:txBody>
      </p:sp>
      <p:sp>
        <p:nvSpPr>
          <p:cNvPr id="11" name="Rectangle: Rounded Corners 10">
            <a:extLst>
              <a:ext uri="{FF2B5EF4-FFF2-40B4-BE49-F238E27FC236}">
                <a16:creationId xmlns:a16="http://schemas.microsoft.com/office/drawing/2014/main" id="{2AB7E7B4-B1A7-2FB7-8B34-0D7909AF84B4}"/>
              </a:ext>
            </a:extLst>
          </p:cNvPr>
          <p:cNvSpPr/>
          <p:nvPr/>
        </p:nvSpPr>
        <p:spPr>
          <a:xfrm>
            <a:off x="6729251" y="3247696"/>
            <a:ext cx="2402929" cy="176048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E" dirty="0"/>
              <a:t>Analytic operating model</a:t>
            </a:r>
          </a:p>
        </p:txBody>
      </p:sp>
      <p:sp>
        <p:nvSpPr>
          <p:cNvPr id="12" name="Rectangle: Rounded Corners 11">
            <a:extLst>
              <a:ext uri="{FF2B5EF4-FFF2-40B4-BE49-F238E27FC236}">
                <a16:creationId xmlns:a16="http://schemas.microsoft.com/office/drawing/2014/main" id="{725DDFEA-EBED-EFDB-A20E-C1B409FCBD03}"/>
              </a:ext>
            </a:extLst>
          </p:cNvPr>
          <p:cNvSpPr/>
          <p:nvPr/>
        </p:nvSpPr>
        <p:spPr>
          <a:xfrm>
            <a:off x="8996198" y="1865586"/>
            <a:ext cx="2137542" cy="48347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E" dirty="0"/>
              <a:t>Data Literacy</a:t>
            </a:r>
          </a:p>
        </p:txBody>
      </p:sp>
      <p:sp>
        <p:nvSpPr>
          <p:cNvPr id="14" name="Rectangle: Rounded Corners 13">
            <a:extLst>
              <a:ext uri="{FF2B5EF4-FFF2-40B4-BE49-F238E27FC236}">
                <a16:creationId xmlns:a16="http://schemas.microsoft.com/office/drawing/2014/main" id="{13FDAA12-BFAC-5ADD-7111-EA449F652D2A}"/>
              </a:ext>
            </a:extLst>
          </p:cNvPr>
          <p:cNvSpPr/>
          <p:nvPr/>
        </p:nvSpPr>
        <p:spPr>
          <a:xfrm>
            <a:off x="2286005" y="1587061"/>
            <a:ext cx="1145623" cy="439332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E" dirty="0"/>
              <a:t>Data Ingestion</a:t>
            </a:r>
          </a:p>
        </p:txBody>
      </p:sp>
      <p:sp>
        <p:nvSpPr>
          <p:cNvPr id="15" name="Title 1">
            <a:extLst>
              <a:ext uri="{FF2B5EF4-FFF2-40B4-BE49-F238E27FC236}">
                <a16:creationId xmlns:a16="http://schemas.microsoft.com/office/drawing/2014/main" id="{BFBEBC6C-4B04-70D3-09FB-454B3D0ED6A7}"/>
              </a:ext>
            </a:extLst>
          </p:cNvPr>
          <p:cNvSpPr>
            <a:spLocks noGrp="1"/>
          </p:cNvSpPr>
          <p:nvPr>
            <p:ph type="title"/>
          </p:nvPr>
        </p:nvSpPr>
        <p:spPr>
          <a:xfrm>
            <a:off x="1143001" y="429331"/>
            <a:ext cx="9905998" cy="705785"/>
          </a:xfrm>
        </p:spPr>
        <p:txBody>
          <a:bodyPr/>
          <a:lstStyle/>
          <a:p>
            <a:r>
              <a:rPr lang="en-IE" dirty="0"/>
              <a:t>data strategy</a:t>
            </a:r>
          </a:p>
        </p:txBody>
      </p:sp>
    </p:spTree>
    <p:extLst>
      <p:ext uri="{BB962C8B-B14F-4D97-AF65-F5344CB8AC3E}">
        <p14:creationId xmlns:p14="http://schemas.microsoft.com/office/powerpoint/2010/main" val="2313605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467609E-71A2-D0C0-12AC-39E50B275464}"/>
              </a:ext>
            </a:extLst>
          </p:cNvPr>
          <p:cNvSpPr/>
          <p:nvPr/>
        </p:nvSpPr>
        <p:spPr>
          <a:xfrm>
            <a:off x="956441" y="1566040"/>
            <a:ext cx="1252044" cy="439332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E" dirty="0"/>
              <a:t>Data Sources &amp; Discovery</a:t>
            </a:r>
          </a:p>
        </p:txBody>
      </p:sp>
      <p:sp>
        <p:nvSpPr>
          <p:cNvPr id="5" name="Rectangle: Rounded Corners 4">
            <a:extLst>
              <a:ext uri="{FF2B5EF4-FFF2-40B4-BE49-F238E27FC236}">
                <a16:creationId xmlns:a16="http://schemas.microsoft.com/office/drawing/2014/main" id="{0A951F7E-F977-9320-9E69-1FE6F79E2036}"/>
              </a:ext>
            </a:extLst>
          </p:cNvPr>
          <p:cNvSpPr/>
          <p:nvPr/>
        </p:nvSpPr>
        <p:spPr>
          <a:xfrm>
            <a:off x="3509148" y="1587061"/>
            <a:ext cx="1103588" cy="36050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E" dirty="0"/>
              <a:t>Storage</a:t>
            </a:r>
          </a:p>
        </p:txBody>
      </p:sp>
      <p:sp>
        <p:nvSpPr>
          <p:cNvPr id="6" name="Rectangle: Rounded Corners 5">
            <a:extLst>
              <a:ext uri="{FF2B5EF4-FFF2-40B4-BE49-F238E27FC236}">
                <a16:creationId xmlns:a16="http://schemas.microsoft.com/office/drawing/2014/main" id="{C965D7F0-44AB-40A8-8EF5-64FAFB4697A6}"/>
              </a:ext>
            </a:extLst>
          </p:cNvPr>
          <p:cNvSpPr/>
          <p:nvPr/>
        </p:nvSpPr>
        <p:spPr>
          <a:xfrm>
            <a:off x="4908335" y="1566041"/>
            <a:ext cx="3247694" cy="242789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E" dirty="0"/>
              <a:t>Analytics/Reporting</a:t>
            </a:r>
          </a:p>
          <a:p>
            <a:pPr algn="ctr"/>
            <a:r>
              <a:rPr lang="en-IE" dirty="0"/>
              <a:t>Layer</a:t>
            </a:r>
          </a:p>
        </p:txBody>
      </p:sp>
      <p:sp>
        <p:nvSpPr>
          <p:cNvPr id="7" name="Rectangle: Rounded Corners 6">
            <a:extLst>
              <a:ext uri="{FF2B5EF4-FFF2-40B4-BE49-F238E27FC236}">
                <a16:creationId xmlns:a16="http://schemas.microsoft.com/office/drawing/2014/main" id="{41669842-9ADA-70EC-B2A9-E53519BAA4E8}"/>
              </a:ext>
            </a:extLst>
          </p:cNvPr>
          <p:cNvSpPr/>
          <p:nvPr/>
        </p:nvSpPr>
        <p:spPr>
          <a:xfrm>
            <a:off x="8324197" y="1566042"/>
            <a:ext cx="1655374" cy="242789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E" dirty="0"/>
              <a:t>Business Functions (Consumption)</a:t>
            </a:r>
          </a:p>
        </p:txBody>
      </p:sp>
      <p:sp>
        <p:nvSpPr>
          <p:cNvPr id="8" name="Rectangle: Rounded Corners 7">
            <a:extLst>
              <a:ext uri="{FF2B5EF4-FFF2-40B4-BE49-F238E27FC236}">
                <a16:creationId xmlns:a16="http://schemas.microsoft.com/office/drawing/2014/main" id="{516568A5-38F2-1D14-C898-ADEFB3EEA41C}"/>
              </a:ext>
            </a:extLst>
          </p:cNvPr>
          <p:cNvSpPr/>
          <p:nvPr/>
        </p:nvSpPr>
        <p:spPr>
          <a:xfrm>
            <a:off x="10150367" y="1566040"/>
            <a:ext cx="1337440" cy="439332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E" dirty="0"/>
              <a:t>Business Objectives</a:t>
            </a:r>
          </a:p>
        </p:txBody>
      </p:sp>
      <p:sp>
        <p:nvSpPr>
          <p:cNvPr id="9" name="Rectangle: Rounded Corners 8">
            <a:extLst>
              <a:ext uri="{FF2B5EF4-FFF2-40B4-BE49-F238E27FC236}">
                <a16:creationId xmlns:a16="http://schemas.microsoft.com/office/drawing/2014/main" id="{7A8D1F5B-F1FA-4376-9543-EBFE40E39B67}"/>
              </a:ext>
            </a:extLst>
          </p:cNvPr>
          <p:cNvSpPr/>
          <p:nvPr/>
        </p:nvSpPr>
        <p:spPr>
          <a:xfrm>
            <a:off x="4908333" y="4424855"/>
            <a:ext cx="5071237" cy="153451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E" dirty="0"/>
              <a:t>AI Layer</a:t>
            </a:r>
          </a:p>
        </p:txBody>
      </p:sp>
      <p:sp>
        <p:nvSpPr>
          <p:cNvPr id="10" name="Rectangle: Rounded Corners 9">
            <a:extLst>
              <a:ext uri="{FF2B5EF4-FFF2-40B4-BE49-F238E27FC236}">
                <a16:creationId xmlns:a16="http://schemas.microsoft.com/office/drawing/2014/main" id="{617BFDFA-0D42-B71A-2BB6-0492527B9EA6}"/>
              </a:ext>
            </a:extLst>
          </p:cNvPr>
          <p:cNvSpPr/>
          <p:nvPr/>
        </p:nvSpPr>
        <p:spPr>
          <a:xfrm>
            <a:off x="956441" y="6164315"/>
            <a:ext cx="9175529" cy="63587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E" dirty="0"/>
              <a:t>Data Management Layer (Governance &amp; Security)</a:t>
            </a:r>
          </a:p>
        </p:txBody>
      </p:sp>
      <p:sp>
        <p:nvSpPr>
          <p:cNvPr id="11" name="Rectangle: Rounded Corners 10">
            <a:extLst>
              <a:ext uri="{FF2B5EF4-FFF2-40B4-BE49-F238E27FC236}">
                <a16:creationId xmlns:a16="http://schemas.microsoft.com/office/drawing/2014/main" id="{2AB7E7B4-B1A7-2FB7-8B34-0D7909AF84B4}"/>
              </a:ext>
            </a:extLst>
          </p:cNvPr>
          <p:cNvSpPr/>
          <p:nvPr/>
        </p:nvSpPr>
        <p:spPr>
          <a:xfrm>
            <a:off x="6729251" y="3247696"/>
            <a:ext cx="2402929" cy="176048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E" dirty="0"/>
              <a:t>Analytic operating model</a:t>
            </a:r>
          </a:p>
        </p:txBody>
      </p:sp>
      <p:sp>
        <p:nvSpPr>
          <p:cNvPr id="12" name="Rectangle: Rounded Corners 11">
            <a:extLst>
              <a:ext uri="{FF2B5EF4-FFF2-40B4-BE49-F238E27FC236}">
                <a16:creationId xmlns:a16="http://schemas.microsoft.com/office/drawing/2014/main" id="{725DDFEA-EBED-EFDB-A20E-C1B409FCBD03}"/>
              </a:ext>
            </a:extLst>
          </p:cNvPr>
          <p:cNvSpPr/>
          <p:nvPr/>
        </p:nvSpPr>
        <p:spPr>
          <a:xfrm>
            <a:off x="8996198" y="1865586"/>
            <a:ext cx="2137542" cy="48347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E" dirty="0"/>
              <a:t>Data Literacy</a:t>
            </a:r>
          </a:p>
        </p:txBody>
      </p:sp>
      <p:sp>
        <p:nvSpPr>
          <p:cNvPr id="14" name="Rectangle: Rounded Corners 13">
            <a:extLst>
              <a:ext uri="{FF2B5EF4-FFF2-40B4-BE49-F238E27FC236}">
                <a16:creationId xmlns:a16="http://schemas.microsoft.com/office/drawing/2014/main" id="{13FDAA12-BFAC-5ADD-7111-EA449F652D2A}"/>
              </a:ext>
            </a:extLst>
          </p:cNvPr>
          <p:cNvSpPr/>
          <p:nvPr/>
        </p:nvSpPr>
        <p:spPr>
          <a:xfrm>
            <a:off x="2286005" y="1587061"/>
            <a:ext cx="1145623" cy="439332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E" dirty="0"/>
              <a:t>Data Ingestion</a:t>
            </a:r>
          </a:p>
        </p:txBody>
      </p:sp>
      <p:sp>
        <p:nvSpPr>
          <p:cNvPr id="2" name="Title 1">
            <a:extLst>
              <a:ext uri="{FF2B5EF4-FFF2-40B4-BE49-F238E27FC236}">
                <a16:creationId xmlns:a16="http://schemas.microsoft.com/office/drawing/2014/main" id="{DD82570F-6D4B-E9F6-FC1D-2F9DEA53BA59}"/>
              </a:ext>
            </a:extLst>
          </p:cNvPr>
          <p:cNvSpPr>
            <a:spLocks noGrp="1"/>
          </p:cNvSpPr>
          <p:nvPr>
            <p:ph type="title"/>
          </p:nvPr>
        </p:nvSpPr>
        <p:spPr>
          <a:xfrm>
            <a:off x="1143001" y="429331"/>
            <a:ext cx="9905998" cy="705785"/>
          </a:xfrm>
        </p:spPr>
        <p:txBody>
          <a:bodyPr/>
          <a:lstStyle/>
          <a:p>
            <a:r>
              <a:rPr lang="en-IE" dirty="0"/>
              <a:t>data strategy</a:t>
            </a:r>
          </a:p>
        </p:txBody>
      </p:sp>
    </p:spTree>
    <p:extLst>
      <p:ext uri="{BB962C8B-B14F-4D97-AF65-F5344CB8AC3E}">
        <p14:creationId xmlns:p14="http://schemas.microsoft.com/office/powerpoint/2010/main" val="1075404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itle 1">
            <a:extLst>
              <a:ext uri="{FF2B5EF4-FFF2-40B4-BE49-F238E27FC236}">
                <a16:creationId xmlns:a16="http://schemas.microsoft.com/office/drawing/2014/main" id="{FD6D8FB7-D440-7B3E-CECE-61874449DD38}"/>
              </a:ext>
            </a:extLst>
          </p:cNvPr>
          <p:cNvSpPr>
            <a:spLocks noGrp="1"/>
          </p:cNvSpPr>
          <p:nvPr>
            <p:ph type="title"/>
          </p:nvPr>
        </p:nvSpPr>
        <p:spPr>
          <a:xfrm>
            <a:off x="1143001" y="429331"/>
            <a:ext cx="9905998" cy="705785"/>
          </a:xfrm>
        </p:spPr>
        <p:txBody>
          <a:bodyPr/>
          <a:lstStyle/>
          <a:p>
            <a:r>
              <a:rPr lang="en-IE" dirty="0"/>
              <a:t>data strategy</a:t>
            </a:r>
          </a:p>
        </p:txBody>
      </p:sp>
      <p:sp>
        <p:nvSpPr>
          <p:cNvPr id="6" name="Rectangle: Rounded Corners 5">
            <a:extLst>
              <a:ext uri="{FF2B5EF4-FFF2-40B4-BE49-F238E27FC236}">
                <a16:creationId xmlns:a16="http://schemas.microsoft.com/office/drawing/2014/main" id="{C965D7F0-44AB-40A8-8EF5-64FAFB4697A6}"/>
              </a:ext>
            </a:extLst>
          </p:cNvPr>
          <p:cNvSpPr/>
          <p:nvPr/>
        </p:nvSpPr>
        <p:spPr>
          <a:xfrm>
            <a:off x="4908335" y="1566041"/>
            <a:ext cx="3247694" cy="242789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E" dirty="0"/>
              <a:t>Analytics/Reporting</a:t>
            </a:r>
          </a:p>
          <a:p>
            <a:pPr algn="ctr"/>
            <a:r>
              <a:rPr lang="en-IE" dirty="0"/>
              <a:t>Layer</a:t>
            </a:r>
          </a:p>
        </p:txBody>
      </p:sp>
      <p:sp>
        <p:nvSpPr>
          <p:cNvPr id="7" name="Rectangle: Rounded Corners 6">
            <a:extLst>
              <a:ext uri="{FF2B5EF4-FFF2-40B4-BE49-F238E27FC236}">
                <a16:creationId xmlns:a16="http://schemas.microsoft.com/office/drawing/2014/main" id="{41669842-9ADA-70EC-B2A9-E53519BAA4E8}"/>
              </a:ext>
            </a:extLst>
          </p:cNvPr>
          <p:cNvSpPr/>
          <p:nvPr/>
        </p:nvSpPr>
        <p:spPr>
          <a:xfrm>
            <a:off x="8324197" y="1566042"/>
            <a:ext cx="1655374" cy="242789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E" dirty="0"/>
              <a:t>Business Functions (Consumption)</a:t>
            </a:r>
          </a:p>
        </p:txBody>
      </p:sp>
      <p:sp>
        <p:nvSpPr>
          <p:cNvPr id="8" name="Rectangle: Rounded Corners 7">
            <a:extLst>
              <a:ext uri="{FF2B5EF4-FFF2-40B4-BE49-F238E27FC236}">
                <a16:creationId xmlns:a16="http://schemas.microsoft.com/office/drawing/2014/main" id="{516568A5-38F2-1D14-C898-ADEFB3EEA41C}"/>
              </a:ext>
            </a:extLst>
          </p:cNvPr>
          <p:cNvSpPr/>
          <p:nvPr/>
        </p:nvSpPr>
        <p:spPr>
          <a:xfrm>
            <a:off x="10150367" y="1566040"/>
            <a:ext cx="1337440" cy="439332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E" dirty="0"/>
              <a:t>Business Objectives</a:t>
            </a:r>
          </a:p>
        </p:txBody>
      </p:sp>
      <p:sp>
        <p:nvSpPr>
          <p:cNvPr id="9" name="Rectangle: Rounded Corners 8">
            <a:extLst>
              <a:ext uri="{FF2B5EF4-FFF2-40B4-BE49-F238E27FC236}">
                <a16:creationId xmlns:a16="http://schemas.microsoft.com/office/drawing/2014/main" id="{7A8D1F5B-F1FA-4376-9543-EBFE40E39B67}"/>
              </a:ext>
            </a:extLst>
          </p:cNvPr>
          <p:cNvSpPr/>
          <p:nvPr/>
        </p:nvSpPr>
        <p:spPr>
          <a:xfrm>
            <a:off x="4908333" y="4424855"/>
            <a:ext cx="5071237" cy="153451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E" dirty="0"/>
              <a:t>AI Layer</a:t>
            </a:r>
          </a:p>
        </p:txBody>
      </p:sp>
      <p:sp>
        <p:nvSpPr>
          <p:cNvPr id="10" name="Rectangle: Rounded Corners 9">
            <a:extLst>
              <a:ext uri="{FF2B5EF4-FFF2-40B4-BE49-F238E27FC236}">
                <a16:creationId xmlns:a16="http://schemas.microsoft.com/office/drawing/2014/main" id="{617BFDFA-0D42-B71A-2BB6-0492527B9EA6}"/>
              </a:ext>
            </a:extLst>
          </p:cNvPr>
          <p:cNvSpPr/>
          <p:nvPr/>
        </p:nvSpPr>
        <p:spPr>
          <a:xfrm>
            <a:off x="956441" y="6164315"/>
            <a:ext cx="9175529" cy="63587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E" dirty="0"/>
              <a:t>Data Management Layer (Governance &amp; Security)</a:t>
            </a:r>
          </a:p>
        </p:txBody>
      </p:sp>
      <p:sp>
        <p:nvSpPr>
          <p:cNvPr id="11" name="Rectangle: Rounded Corners 10">
            <a:extLst>
              <a:ext uri="{FF2B5EF4-FFF2-40B4-BE49-F238E27FC236}">
                <a16:creationId xmlns:a16="http://schemas.microsoft.com/office/drawing/2014/main" id="{2AB7E7B4-B1A7-2FB7-8B34-0D7909AF84B4}"/>
              </a:ext>
            </a:extLst>
          </p:cNvPr>
          <p:cNvSpPr/>
          <p:nvPr/>
        </p:nvSpPr>
        <p:spPr>
          <a:xfrm>
            <a:off x="6729251" y="3247696"/>
            <a:ext cx="2402929" cy="176048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E" dirty="0"/>
              <a:t>Analytic operating model</a:t>
            </a:r>
          </a:p>
        </p:txBody>
      </p:sp>
      <p:sp>
        <p:nvSpPr>
          <p:cNvPr id="12" name="Rectangle: Rounded Corners 11">
            <a:extLst>
              <a:ext uri="{FF2B5EF4-FFF2-40B4-BE49-F238E27FC236}">
                <a16:creationId xmlns:a16="http://schemas.microsoft.com/office/drawing/2014/main" id="{725DDFEA-EBED-EFDB-A20E-C1B409FCBD03}"/>
              </a:ext>
            </a:extLst>
          </p:cNvPr>
          <p:cNvSpPr/>
          <p:nvPr/>
        </p:nvSpPr>
        <p:spPr>
          <a:xfrm>
            <a:off x="8996198" y="1865586"/>
            <a:ext cx="2137542" cy="48347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E" dirty="0"/>
              <a:t>Data Literacy</a:t>
            </a:r>
          </a:p>
        </p:txBody>
      </p:sp>
      <p:sp>
        <p:nvSpPr>
          <p:cNvPr id="4" name="Rectangle: Rounded Corners 3">
            <a:extLst>
              <a:ext uri="{FF2B5EF4-FFF2-40B4-BE49-F238E27FC236}">
                <a16:creationId xmlns:a16="http://schemas.microsoft.com/office/drawing/2014/main" id="{8467609E-71A2-D0C0-12AC-39E50B275464}"/>
              </a:ext>
            </a:extLst>
          </p:cNvPr>
          <p:cNvSpPr/>
          <p:nvPr/>
        </p:nvSpPr>
        <p:spPr>
          <a:xfrm>
            <a:off x="131892" y="457198"/>
            <a:ext cx="4111621" cy="5954111"/>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IE" dirty="0"/>
              <a:t>Data Sources &amp; Discovery</a:t>
            </a:r>
          </a:p>
        </p:txBody>
      </p:sp>
      <p:sp>
        <p:nvSpPr>
          <p:cNvPr id="5" name="Rectangle: Rounded Corners 4">
            <a:extLst>
              <a:ext uri="{FF2B5EF4-FFF2-40B4-BE49-F238E27FC236}">
                <a16:creationId xmlns:a16="http://schemas.microsoft.com/office/drawing/2014/main" id="{0A951F7E-F977-9320-9E69-1FE6F79E2036}"/>
              </a:ext>
            </a:extLst>
          </p:cNvPr>
          <p:cNvSpPr/>
          <p:nvPr/>
        </p:nvSpPr>
        <p:spPr>
          <a:xfrm>
            <a:off x="8251602" y="499239"/>
            <a:ext cx="3646107" cy="5041025"/>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IE" dirty="0"/>
              <a:t>Storage</a:t>
            </a:r>
          </a:p>
        </p:txBody>
      </p:sp>
      <p:sp>
        <p:nvSpPr>
          <p:cNvPr id="14" name="Rectangle: Rounded Corners 13">
            <a:extLst>
              <a:ext uri="{FF2B5EF4-FFF2-40B4-BE49-F238E27FC236}">
                <a16:creationId xmlns:a16="http://schemas.microsoft.com/office/drawing/2014/main" id="{13FDAA12-BFAC-5ADD-7111-EA449F652D2A}"/>
              </a:ext>
            </a:extLst>
          </p:cNvPr>
          <p:cNvSpPr/>
          <p:nvPr/>
        </p:nvSpPr>
        <p:spPr>
          <a:xfrm>
            <a:off x="4339087" y="499240"/>
            <a:ext cx="3762142" cy="5954110"/>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IE" dirty="0"/>
              <a:t>Data Ingestion</a:t>
            </a:r>
          </a:p>
        </p:txBody>
      </p:sp>
      <p:sp>
        <p:nvSpPr>
          <p:cNvPr id="2" name="Rectangle: Rounded Corners 1">
            <a:extLst>
              <a:ext uri="{FF2B5EF4-FFF2-40B4-BE49-F238E27FC236}">
                <a16:creationId xmlns:a16="http://schemas.microsoft.com/office/drawing/2014/main" id="{3671837B-ECA4-579C-4A0F-DF825F852EF3}"/>
              </a:ext>
            </a:extLst>
          </p:cNvPr>
          <p:cNvSpPr/>
          <p:nvPr/>
        </p:nvSpPr>
        <p:spPr>
          <a:xfrm>
            <a:off x="525517" y="1387366"/>
            <a:ext cx="3342287" cy="15029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endParaRPr lang="en-IE" dirty="0"/>
          </a:p>
          <a:p>
            <a:pPr algn="ctr"/>
            <a:r>
              <a:rPr lang="en-IE" dirty="0"/>
              <a:t>Structured</a:t>
            </a:r>
          </a:p>
        </p:txBody>
      </p:sp>
      <p:sp>
        <p:nvSpPr>
          <p:cNvPr id="3" name="Rectangle: Rounded Corners 2">
            <a:extLst>
              <a:ext uri="{FF2B5EF4-FFF2-40B4-BE49-F238E27FC236}">
                <a16:creationId xmlns:a16="http://schemas.microsoft.com/office/drawing/2014/main" id="{33C878A7-223F-64E2-7060-46513C995524}"/>
              </a:ext>
            </a:extLst>
          </p:cNvPr>
          <p:cNvSpPr/>
          <p:nvPr/>
        </p:nvSpPr>
        <p:spPr>
          <a:xfrm>
            <a:off x="547859" y="3011212"/>
            <a:ext cx="3342287" cy="15029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endParaRPr lang="en-IE" dirty="0"/>
          </a:p>
          <a:p>
            <a:pPr algn="ctr"/>
            <a:r>
              <a:rPr lang="en-IE" dirty="0"/>
              <a:t>Semi-Structured</a:t>
            </a:r>
          </a:p>
        </p:txBody>
      </p:sp>
      <p:sp>
        <p:nvSpPr>
          <p:cNvPr id="15" name="Rectangle: Rounded Corners 14">
            <a:extLst>
              <a:ext uri="{FF2B5EF4-FFF2-40B4-BE49-F238E27FC236}">
                <a16:creationId xmlns:a16="http://schemas.microsoft.com/office/drawing/2014/main" id="{6DD237E0-38B1-C711-736C-8EAD9A0856C2}"/>
              </a:ext>
            </a:extLst>
          </p:cNvPr>
          <p:cNvSpPr/>
          <p:nvPr/>
        </p:nvSpPr>
        <p:spPr>
          <a:xfrm>
            <a:off x="547859" y="4632434"/>
            <a:ext cx="3342287" cy="15029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IE" dirty="0"/>
              <a:t>Unstructured</a:t>
            </a:r>
          </a:p>
        </p:txBody>
      </p:sp>
      <p:sp>
        <p:nvSpPr>
          <p:cNvPr id="16" name="Rectangle: Rounded Corners 15">
            <a:extLst>
              <a:ext uri="{FF2B5EF4-FFF2-40B4-BE49-F238E27FC236}">
                <a16:creationId xmlns:a16="http://schemas.microsoft.com/office/drawing/2014/main" id="{41D4FBBF-3267-3E94-2032-38C38B82D802}"/>
              </a:ext>
            </a:extLst>
          </p:cNvPr>
          <p:cNvSpPr/>
          <p:nvPr/>
        </p:nvSpPr>
        <p:spPr>
          <a:xfrm>
            <a:off x="4555249" y="1382110"/>
            <a:ext cx="3342287" cy="19575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Batched</a:t>
            </a:r>
          </a:p>
          <a:p>
            <a:pPr algn="ctr"/>
            <a:endParaRPr lang="en-IE" dirty="0"/>
          </a:p>
          <a:p>
            <a:pPr algn="ctr"/>
            <a:endParaRPr lang="en-IE" dirty="0"/>
          </a:p>
        </p:txBody>
      </p:sp>
      <p:sp>
        <p:nvSpPr>
          <p:cNvPr id="18" name="Rectangle: Rounded Corners 17">
            <a:extLst>
              <a:ext uri="{FF2B5EF4-FFF2-40B4-BE49-F238E27FC236}">
                <a16:creationId xmlns:a16="http://schemas.microsoft.com/office/drawing/2014/main" id="{36250597-621C-02BB-F8D4-5E7E071783F3}"/>
              </a:ext>
            </a:extLst>
          </p:cNvPr>
          <p:cNvSpPr/>
          <p:nvPr/>
        </p:nvSpPr>
        <p:spPr>
          <a:xfrm>
            <a:off x="8388753" y="1317735"/>
            <a:ext cx="1501482" cy="878928"/>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E" dirty="0"/>
              <a:t>RDB</a:t>
            </a:r>
          </a:p>
        </p:txBody>
      </p:sp>
      <p:sp>
        <p:nvSpPr>
          <p:cNvPr id="19" name="Rectangle: Rounded Corners 18">
            <a:extLst>
              <a:ext uri="{FF2B5EF4-FFF2-40B4-BE49-F238E27FC236}">
                <a16:creationId xmlns:a16="http://schemas.microsoft.com/office/drawing/2014/main" id="{83784E5E-2682-DDCE-1F67-63F264851CD8}"/>
              </a:ext>
            </a:extLst>
          </p:cNvPr>
          <p:cNvSpPr/>
          <p:nvPr/>
        </p:nvSpPr>
        <p:spPr>
          <a:xfrm>
            <a:off x="10165001" y="1317735"/>
            <a:ext cx="1501482" cy="878928"/>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E" dirty="0"/>
              <a:t>DWH / Data Mart</a:t>
            </a:r>
          </a:p>
        </p:txBody>
      </p:sp>
      <p:sp>
        <p:nvSpPr>
          <p:cNvPr id="20" name="Rectangle: Rounded Corners 19">
            <a:extLst>
              <a:ext uri="{FF2B5EF4-FFF2-40B4-BE49-F238E27FC236}">
                <a16:creationId xmlns:a16="http://schemas.microsoft.com/office/drawing/2014/main" id="{F8B59515-FFD2-75C4-E110-5D3B7A2DD257}"/>
              </a:ext>
            </a:extLst>
          </p:cNvPr>
          <p:cNvSpPr/>
          <p:nvPr/>
        </p:nvSpPr>
        <p:spPr>
          <a:xfrm>
            <a:off x="8401143" y="2330968"/>
            <a:ext cx="1501482" cy="878928"/>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E" dirty="0"/>
              <a:t>HADOOP</a:t>
            </a:r>
          </a:p>
        </p:txBody>
      </p:sp>
      <p:sp>
        <p:nvSpPr>
          <p:cNvPr id="21" name="Rectangle: Rounded Corners 20">
            <a:extLst>
              <a:ext uri="{FF2B5EF4-FFF2-40B4-BE49-F238E27FC236}">
                <a16:creationId xmlns:a16="http://schemas.microsoft.com/office/drawing/2014/main" id="{F957C2DF-3ECB-1651-80C1-2307EB380A43}"/>
              </a:ext>
            </a:extLst>
          </p:cNvPr>
          <p:cNvSpPr/>
          <p:nvPr/>
        </p:nvSpPr>
        <p:spPr>
          <a:xfrm>
            <a:off x="8401142" y="3451632"/>
            <a:ext cx="3359933" cy="54229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E" dirty="0"/>
              <a:t>CLOUD</a:t>
            </a:r>
          </a:p>
        </p:txBody>
      </p:sp>
      <p:sp>
        <p:nvSpPr>
          <p:cNvPr id="22" name="Rectangle: Rounded Corners 21">
            <a:extLst>
              <a:ext uri="{FF2B5EF4-FFF2-40B4-BE49-F238E27FC236}">
                <a16:creationId xmlns:a16="http://schemas.microsoft.com/office/drawing/2014/main" id="{BC079163-28D7-D7FB-837D-C66AFD817717}"/>
              </a:ext>
            </a:extLst>
          </p:cNvPr>
          <p:cNvSpPr/>
          <p:nvPr/>
        </p:nvSpPr>
        <p:spPr>
          <a:xfrm>
            <a:off x="8391571" y="4090135"/>
            <a:ext cx="3359933" cy="54229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E" dirty="0"/>
              <a:t>ON-PREM</a:t>
            </a:r>
          </a:p>
        </p:txBody>
      </p:sp>
      <p:sp>
        <p:nvSpPr>
          <p:cNvPr id="23" name="Rectangle: Rounded Corners 22">
            <a:extLst>
              <a:ext uri="{FF2B5EF4-FFF2-40B4-BE49-F238E27FC236}">
                <a16:creationId xmlns:a16="http://schemas.microsoft.com/office/drawing/2014/main" id="{CE53C825-E312-28A7-CD0D-2646D9533A88}"/>
              </a:ext>
            </a:extLst>
          </p:cNvPr>
          <p:cNvSpPr/>
          <p:nvPr/>
        </p:nvSpPr>
        <p:spPr>
          <a:xfrm>
            <a:off x="8401946" y="4723892"/>
            <a:ext cx="3359933" cy="54229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E" dirty="0"/>
              <a:t>HYBRID</a:t>
            </a:r>
          </a:p>
        </p:txBody>
      </p:sp>
      <p:grpSp>
        <p:nvGrpSpPr>
          <p:cNvPr id="61" name="Group 60">
            <a:extLst>
              <a:ext uri="{FF2B5EF4-FFF2-40B4-BE49-F238E27FC236}">
                <a16:creationId xmlns:a16="http://schemas.microsoft.com/office/drawing/2014/main" id="{C5158EFA-DE3C-B5FB-ACD9-54E684A74019}"/>
              </a:ext>
            </a:extLst>
          </p:cNvPr>
          <p:cNvGrpSpPr/>
          <p:nvPr/>
        </p:nvGrpSpPr>
        <p:grpSpPr>
          <a:xfrm>
            <a:off x="4566891" y="4177862"/>
            <a:ext cx="7504859" cy="1957551"/>
            <a:chOff x="4566891" y="4177862"/>
            <a:chExt cx="7504859" cy="1957551"/>
          </a:xfrm>
        </p:grpSpPr>
        <p:sp>
          <p:nvSpPr>
            <p:cNvPr id="17" name="Rectangle: Rounded Corners 16">
              <a:extLst>
                <a:ext uri="{FF2B5EF4-FFF2-40B4-BE49-F238E27FC236}">
                  <a16:creationId xmlns:a16="http://schemas.microsoft.com/office/drawing/2014/main" id="{E0862776-55CD-1D96-9C93-733D6059AEF5}"/>
                </a:ext>
              </a:extLst>
            </p:cNvPr>
            <p:cNvSpPr/>
            <p:nvPr/>
          </p:nvSpPr>
          <p:spPr>
            <a:xfrm>
              <a:off x="4566891" y="4177862"/>
              <a:ext cx="3342287" cy="19575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Stream</a:t>
              </a:r>
            </a:p>
          </p:txBody>
        </p:sp>
        <p:sp>
          <p:nvSpPr>
            <p:cNvPr id="24" name="Arrow: Right 23">
              <a:extLst>
                <a:ext uri="{FF2B5EF4-FFF2-40B4-BE49-F238E27FC236}">
                  <a16:creationId xmlns:a16="http://schemas.microsoft.com/office/drawing/2014/main" id="{F5C59E5D-CFD5-EB64-B8C9-1EE0FE2709C3}"/>
                </a:ext>
              </a:extLst>
            </p:cNvPr>
            <p:cNvSpPr/>
            <p:nvPr/>
          </p:nvSpPr>
          <p:spPr>
            <a:xfrm>
              <a:off x="7909178" y="5445269"/>
              <a:ext cx="4162572" cy="4480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pic>
        <p:nvPicPr>
          <p:cNvPr id="26" name="Graphic 25" descr="Plugged Unplugged outline">
            <a:extLst>
              <a:ext uri="{FF2B5EF4-FFF2-40B4-BE49-F238E27FC236}">
                <a16:creationId xmlns:a16="http://schemas.microsoft.com/office/drawing/2014/main" id="{B1F6F4EB-AAAD-BB57-ADC2-232333169EC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0132" y="2198173"/>
            <a:ext cx="551112" cy="551112"/>
          </a:xfrm>
          <a:prstGeom prst="rect">
            <a:avLst/>
          </a:prstGeom>
        </p:spPr>
      </p:pic>
      <p:pic>
        <p:nvPicPr>
          <p:cNvPr id="28" name="Graphic 27" descr="Blockchain outline">
            <a:extLst>
              <a:ext uri="{FF2B5EF4-FFF2-40B4-BE49-F238E27FC236}">
                <a16:creationId xmlns:a16="http://schemas.microsoft.com/office/drawing/2014/main" id="{E3808425-6501-494D-EE98-E49FB37F78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88847" y="2193979"/>
            <a:ext cx="551112" cy="551112"/>
          </a:xfrm>
          <a:prstGeom prst="rect">
            <a:avLst/>
          </a:prstGeom>
        </p:spPr>
      </p:pic>
      <p:pic>
        <p:nvPicPr>
          <p:cNvPr id="30" name="Graphic 29" descr="Wireless router outline">
            <a:extLst>
              <a:ext uri="{FF2B5EF4-FFF2-40B4-BE49-F238E27FC236}">
                <a16:creationId xmlns:a16="http://schemas.microsoft.com/office/drawing/2014/main" id="{5A365320-4242-400B-BA3C-0F4EA613208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08040" y="2203972"/>
            <a:ext cx="551112" cy="551112"/>
          </a:xfrm>
          <a:prstGeom prst="rect">
            <a:avLst/>
          </a:prstGeom>
        </p:spPr>
      </p:pic>
      <p:pic>
        <p:nvPicPr>
          <p:cNvPr id="32" name="Graphic 31" descr="Database outline">
            <a:extLst>
              <a:ext uri="{FF2B5EF4-FFF2-40B4-BE49-F238E27FC236}">
                <a16:creationId xmlns:a16="http://schemas.microsoft.com/office/drawing/2014/main" id="{08D08EAC-7B5A-13ED-C098-8061473C1B0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797625" y="2203972"/>
            <a:ext cx="551112" cy="551112"/>
          </a:xfrm>
          <a:prstGeom prst="rect">
            <a:avLst/>
          </a:prstGeom>
        </p:spPr>
      </p:pic>
      <p:pic>
        <p:nvPicPr>
          <p:cNvPr id="34" name="Graphic 33" descr="Email outline">
            <a:extLst>
              <a:ext uri="{FF2B5EF4-FFF2-40B4-BE49-F238E27FC236}">
                <a16:creationId xmlns:a16="http://schemas.microsoft.com/office/drawing/2014/main" id="{9825F5D5-130F-2B9B-1D16-32C27314456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31356" y="3743603"/>
            <a:ext cx="505729" cy="505729"/>
          </a:xfrm>
          <a:prstGeom prst="rect">
            <a:avLst/>
          </a:prstGeom>
        </p:spPr>
      </p:pic>
      <p:pic>
        <p:nvPicPr>
          <p:cNvPr id="36" name="Graphic 35" descr="Disk outline">
            <a:extLst>
              <a:ext uri="{FF2B5EF4-FFF2-40B4-BE49-F238E27FC236}">
                <a16:creationId xmlns:a16="http://schemas.microsoft.com/office/drawing/2014/main" id="{7531D1CB-247A-69A4-2391-CFF75D0FB99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12272" y="3810783"/>
            <a:ext cx="505729" cy="505729"/>
          </a:xfrm>
          <a:prstGeom prst="rect">
            <a:avLst/>
          </a:prstGeom>
        </p:spPr>
      </p:pic>
      <p:pic>
        <p:nvPicPr>
          <p:cNvPr id="38" name="Graphic 37" descr="Vlog outline">
            <a:extLst>
              <a:ext uri="{FF2B5EF4-FFF2-40B4-BE49-F238E27FC236}">
                <a16:creationId xmlns:a16="http://schemas.microsoft.com/office/drawing/2014/main" id="{2D62200A-BB71-FF41-3B30-2415B5ED188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261309" y="3822528"/>
            <a:ext cx="505729" cy="505729"/>
          </a:xfrm>
          <a:prstGeom prst="rect">
            <a:avLst/>
          </a:prstGeom>
        </p:spPr>
      </p:pic>
      <p:pic>
        <p:nvPicPr>
          <p:cNvPr id="40" name="Graphic 39" descr="Programmer male outline">
            <a:extLst>
              <a:ext uri="{FF2B5EF4-FFF2-40B4-BE49-F238E27FC236}">
                <a16:creationId xmlns:a16="http://schemas.microsoft.com/office/drawing/2014/main" id="{2C8B860D-CFF5-A7F5-E251-230FBDB1CDC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957980" y="3721691"/>
            <a:ext cx="505729" cy="505729"/>
          </a:xfrm>
          <a:prstGeom prst="rect">
            <a:avLst/>
          </a:prstGeom>
        </p:spPr>
      </p:pic>
      <p:pic>
        <p:nvPicPr>
          <p:cNvPr id="42" name="Graphic 41" descr="Document outline">
            <a:extLst>
              <a:ext uri="{FF2B5EF4-FFF2-40B4-BE49-F238E27FC236}">
                <a16:creationId xmlns:a16="http://schemas.microsoft.com/office/drawing/2014/main" id="{07B1AE37-9435-9BD9-F1D2-187F2CFFC10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853636" y="5462818"/>
            <a:ext cx="503817" cy="503817"/>
          </a:xfrm>
          <a:prstGeom prst="rect">
            <a:avLst/>
          </a:prstGeom>
        </p:spPr>
      </p:pic>
      <p:pic>
        <p:nvPicPr>
          <p:cNvPr id="44" name="Graphic 43" descr="Presentation with media outline">
            <a:extLst>
              <a:ext uri="{FF2B5EF4-FFF2-40B4-BE49-F238E27FC236}">
                <a16:creationId xmlns:a16="http://schemas.microsoft.com/office/drawing/2014/main" id="{62B52C06-41E7-2F53-9BD4-3DAE89D1054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205300" y="5483838"/>
            <a:ext cx="503817" cy="503817"/>
          </a:xfrm>
          <a:prstGeom prst="rect">
            <a:avLst/>
          </a:prstGeom>
        </p:spPr>
      </p:pic>
      <p:pic>
        <p:nvPicPr>
          <p:cNvPr id="46" name="Graphic 45" descr="Sound Medium outline">
            <a:extLst>
              <a:ext uri="{FF2B5EF4-FFF2-40B4-BE49-F238E27FC236}">
                <a16:creationId xmlns:a16="http://schemas.microsoft.com/office/drawing/2014/main" id="{F162CD6B-FC9B-A8DA-C89B-00A8934FA39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579317" y="5483838"/>
            <a:ext cx="503817" cy="503817"/>
          </a:xfrm>
          <a:prstGeom prst="rect">
            <a:avLst/>
          </a:prstGeom>
        </p:spPr>
      </p:pic>
      <p:pic>
        <p:nvPicPr>
          <p:cNvPr id="48" name="Graphic 47" descr="Online Network outline">
            <a:extLst>
              <a:ext uri="{FF2B5EF4-FFF2-40B4-BE49-F238E27FC236}">
                <a16:creationId xmlns:a16="http://schemas.microsoft.com/office/drawing/2014/main" id="{9CCBEF0E-A216-D577-F3C4-6492733DD7FA}"/>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39883" y="5455548"/>
            <a:ext cx="503817" cy="503817"/>
          </a:xfrm>
          <a:prstGeom prst="rect">
            <a:avLst/>
          </a:prstGeom>
        </p:spPr>
      </p:pic>
      <p:pic>
        <p:nvPicPr>
          <p:cNvPr id="50" name="Graphic 49" descr="Internet outline">
            <a:extLst>
              <a:ext uri="{FF2B5EF4-FFF2-40B4-BE49-F238E27FC236}">
                <a16:creationId xmlns:a16="http://schemas.microsoft.com/office/drawing/2014/main" id="{504DBFC6-F56A-FADE-DA9D-682C47677BE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859661" y="4945436"/>
            <a:ext cx="641510" cy="641510"/>
          </a:xfrm>
          <a:prstGeom prst="rect">
            <a:avLst/>
          </a:prstGeom>
        </p:spPr>
      </p:pic>
      <p:pic>
        <p:nvPicPr>
          <p:cNvPr id="52" name="Graphic 51" descr="Share outline">
            <a:extLst>
              <a:ext uri="{FF2B5EF4-FFF2-40B4-BE49-F238E27FC236}">
                <a16:creationId xmlns:a16="http://schemas.microsoft.com/office/drawing/2014/main" id="{08349C0D-0453-A57F-E691-9C05B6D6BBC4}"/>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857871" y="2399481"/>
            <a:ext cx="844877" cy="844877"/>
          </a:xfrm>
          <a:prstGeom prst="rect">
            <a:avLst/>
          </a:prstGeom>
        </p:spPr>
      </p:pic>
      <p:pic>
        <p:nvPicPr>
          <p:cNvPr id="54" name="Graphic 53" descr="Paper outline">
            <a:extLst>
              <a:ext uri="{FF2B5EF4-FFF2-40B4-BE49-F238E27FC236}">
                <a16:creationId xmlns:a16="http://schemas.microsoft.com/office/drawing/2014/main" id="{82D28F30-0AB0-E7FD-DBE7-109B8A131F28}"/>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5121766" y="2370579"/>
            <a:ext cx="844877" cy="844877"/>
          </a:xfrm>
          <a:prstGeom prst="rect">
            <a:avLst/>
          </a:prstGeom>
        </p:spPr>
      </p:pic>
      <p:pic>
        <p:nvPicPr>
          <p:cNvPr id="56" name="Graphic 55" descr="Arrow circle outline">
            <a:extLst>
              <a:ext uri="{FF2B5EF4-FFF2-40B4-BE49-F238E27FC236}">
                <a16:creationId xmlns:a16="http://schemas.microsoft.com/office/drawing/2014/main" id="{491D9119-6422-4633-5D56-ED60F47CD148}"/>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807571" y="4257321"/>
            <a:ext cx="914400" cy="914400"/>
          </a:xfrm>
          <a:prstGeom prst="rect">
            <a:avLst/>
          </a:prstGeom>
        </p:spPr>
      </p:pic>
      <p:pic>
        <p:nvPicPr>
          <p:cNvPr id="58" name="Graphic 57" descr="Stream outline">
            <a:extLst>
              <a:ext uri="{FF2B5EF4-FFF2-40B4-BE49-F238E27FC236}">
                <a16:creationId xmlns:a16="http://schemas.microsoft.com/office/drawing/2014/main" id="{A8D56161-F692-B0C6-9454-1AB8C98606A7}"/>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810882" y="4978872"/>
            <a:ext cx="914400" cy="914400"/>
          </a:xfrm>
          <a:prstGeom prst="rect">
            <a:avLst/>
          </a:prstGeom>
        </p:spPr>
      </p:pic>
      <p:pic>
        <p:nvPicPr>
          <p:cNvPr id="60" name="Graphic 59" descr="Database outline">
            <a:extLst>
              <a:ext uri="{FF2B5EF4-FFF2-40B4-BE49-F238E27FC236}">
                <a16:creationId xmlns:a16="http://schemas.microsoft.com/office/drawing/2014/main" id="{A1EC0C0F-45F7-75D5-06F5-5D5FA2AB318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44582" y="2360885"/>
            <a:ext cx="914400" cy="914400"/>
          </a:xfrm>
          <a:prstGeom prst="rect">
            <a:avLst/>
          </a:prstGeom>
        </p:spPr>
      </p:pic>
    </p:spTree>
    <p:extLst>
      <p:ext uri="{BB962C8B-B14F-4D97-AF65-F5344CB8AC3E}">
        <p14:creationId xmlns:p14="http://schemas.microsoft.com/office/powerpoint/2010/main" val="3759380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D34C6-9C90-7E8E-061F-A3622E65AAFC}"/>
              </a:ext>
            </a:extLst>
          </p:cNvPr>
          <p:cNvSpPr>
            <a:spLocks noGrp="1"/>
          </p:cNvSpPr>
          <p:nvPr>
            <p:ph type="title"/>
          </p:nvPr>
        </p:nvSpPr>
        <p:spPr/>
        <p:txBody>
          <a:bodyPr/>
          <a:lstStyle/>
          <a:p>
            <a:r>
              <a:rPr lang="en-IE" dirty="0" err="1"/>
              <a:t>Deepdive</a:t>
            </a:r>
            <a:r>
              <a:rPr lang="en-IE" dirty="0"/>
              <a:t> on Big data technology: Hadoop </a:t>
            </a:r>
          </a:p>
        </p:txBody>
      </p:sp>
      <p:sp>
        <p:nvSpPr>
          <p:cNvPr id="3" name="Content Placeholder 2">
            <a:extLst>
              <a:ext uri="{FF2B5EF4-FFF2-40B4-BE49-F238E27FC236}">
                <a16:creationId xmlns:a16="http://schemas.microsoft.com/office/drawing/2014/main" id="{178A9981-3B50-1BA0-F6E3-B9180ED222AE}"/>
              </a:ext>
            </a:extLst>
          </p:cNvPr>
          <p:cNvSpPr>
            <a:spLocks noGrp="1"/>
          </p:cNvSpPr>
          <p:nvPr>
            <p:ph idx="1"/>
          </p:nvPr>
        </p:nvSpPr>
        <p:spPr>
          <a:xfrm>
            <a:off x="8439807" y="2327096"/>
            <a:ext cx="3259245" cy="3275494"/>
          </a:xfrm>
        </p:spPr>
        <p:txBody>
          <a:bodyPr>
            <a:normAutofit fontScale="70000" lnSpcReduction="20000"/>
          </a:bodyPr>
          <a:lstStyle/>
          <a:p>
            <a:pPr marL="0" indent="0">
              <a:buNone/>
            </a:pPr>
            <a:r>
              <a:rPr lang="en-IE" dirty="0"/>
              <a:t>Emerging Alternatives</a:t>
            </a:r>
          </a:p>
          <a:p>
            <a:r>
              <a:rPr lang="en-IE" dirty="0"/>
              <a:t>Google Cloud </a:t>
            </a:r>
            <a:r>
              <a:rPr lang="en-IE" dirty="0" err="1"/>
              <a:t>BigQuery</a:t>
            </a:r>
            <a:r>
              <a:rPr lang="en-IE" dirty="0"/>
              <a:t>.</a:t>
            </a:r>
          </a:p>
          <a:p>
            <a:r>
              <a:rPr lang="en-IE" dirty="0"/>
              <a:t>Databricks Lakehouse Platform.</a:t>
            </a:r>
          </a:p>
          <a:p>
            <a:r>
              <a:rPr lang="en-IE" dirty="0"/>
              <a:t>Cloudera.</a:t>
            </a:r>
          </a:p>
          <a:p>
            <a:r>
              <a:rPr lang="en-IE" dirty="0"/>
              <a:t>Hortonworks Data Platform.</a:t>
            </a:r>
          </a:p>
          <a:p>
            <a:r>
              <a:rPr lang="en-IE" dirty="0"/>
              <a:t>Snowflake.</a:t>
            </a:r>
          </a:p>
          <a:p>
            <a:r>
              <a:rPr lang="en-IE" dirty="0"/>
              <a:t>Google Cloud </a:t>
            </a:r>
            <a:r>
              <a:rPr lang="en-IE" dirty="0" err="1"/>
              <a:t>Dataproc</a:t>
            </a:r>
            <a:r>
              <a:rPr lang="en-IE" dirty="0"/>
              <a:t>.</a:t>
            </a:r>
          </a:p>
          <a:p>
            <a:r>
              <a:rPr lang="en-IE" dirty="0"/>
              <a:t>Microsoft SQL Server.</a:t>
            </a:r>
          </a:p>
        </p:txBody>
      </p:sp>
      <p:sp>
        <p:nvSpPr>
          <p:cNvPr id="4" name="TextBox 3">
            <a:extLst>
              <a:ext uri="{FF2B5EF4-FFF2-40B4-BE49-F238E27FC236}">
                <a16:creationId xmlns:a16="http://schemas.microsoft.com/office/drawing/2014/main" id="{41EAE35A-85D7-8A7C-B349-FC7B167B13F3}"/>
              </a:ext>
            </a:extLst>
          </p:cNvPr>
          <p:cNvSpPr txBox="1"/>
          <p:nvPr/>
        </p:nvSpPr>
        <p:spPr>
          <a:xfrm>
            <a:off x="1141413" y="2097088"/>
            <a:ext cx="4796932" cy="3139321"/>
          </a:xfrm>
          <a:prstGeom prst="rect">
            <a:avLst/>
          </a:prstGeom>
          <a:noFill/>
        </p:spPr>
        <p:txBody>
          <a:bodyPr wrap="square" rtlCol="0">
            <a:spAutoFit/>
          </a:bodyPr>
          <a:lstStyle/>
          <a:p>
            <a:pPr marL="285750" indent="-285750">
              <a:buFont typeface="Arial" panose="020B0604020202020204" pitchFamily="34" charset="0"/>
              <a:buChar char="•"/>
            </a:pPr>
            <a:r>
              <a:rPr lang="en-IE" dirty="0"/>
              <a:t>Think about REALLY big data. Files/feeds bigger than you are able to store on a single computer/server. </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Main benefit is turning large unstructured data into manageable structured data, through map &amp; reduce.</a:t>
            </a:r>
          </a:p>
          <a:p>
            <a:pPr marL="285750" indent="-285750">
              <a:buFont typeface="Arial" panose="020B0604020202020204" pitchFamily="34" charset="0"/>
              <a:buChar char="•"/>
            </a:pPr>
            <a:r>
              <a:rPr lang="en-IE" dirty="0"/>
              <a:t>Distributed computing and storage.</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Open source</a:t>
            </a:r>
          </a:p>
          <a:p>
            <a:pPr marL="285750" indent="-285750">
              <a:buFont typeface="Arial" panose="020B0604020202020204" pitchFamily="34" charset="0"/>
              <a:buChar char="•"/>
            </a:pPr>
            <a:endParaRPr lang="en-IE" dirty="0"/>
          </a:p>
        </p:txBody>
      </p:sp>
      <p:pic>
        <p:nvPicPr>
          <p:cNvPr id="2054" name="Picture 6">
            <a:extLst>
              <a:ext uri="{FF2B5EF4-FFF2-40B4-BE49-F238E27FC236}">
                <a16:creationId xmlns:a16="http://schemas.microsoft.com/office/drawing/2014/main" id="{0A18A605-3B9B-02AB-DDDB-F8C101C0D3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3366" y="229019"/>
            <a:ext cx="3857295" cy="9982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adoop - Architecture - GeeksforGeeks">
            <a:extLst>
              <a:ext uri="{FF2B5EF4-FFF2-40B4-BE49-F238E27FC236}">
                <a16:creationId xmlns:a16="http://schemas.microsoft.com/office/drawing/2014/main" id="{AEC91ED7-DF63-6D73-A1CD-9E931249DB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732" y="4490202"/>
            <a:ext cx="3405351" cy="2224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942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adoop Ecosystem | Hadoop Tools for Crunching Big Data | Edureka">
            <a:extLst>
              <a:ext uri="{FF2B5EF4-FFF2-40B4-BE49-F238E27FC236}">
                <a16:creationId xmlns:a16="http://schemas.microsoft.com/office/drawing/2014/main" id="{004D3769-C12F-AE95-8A18-4BFE9152E6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4314"/>
          <a:stretch/>
        </p:blipFill>
        <p:spPr bwMode="auto">
          <a:xfrm>
            <a:off x="1606872" y="768323"/>
            <a:ext cx="8978256" cy="5321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49924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12227</TotalTime>
  <Words>2085</Words>
  <Application>Microsoft Office PowerPoint</Application>
  <PresentationFormat>Widescreen</PresentationFormat>
  <Paragraphs>347</Paragraphs>
  <Slides>27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Helvetica</vt:lpstr>
      <vt:lpstr>inherit</vt:lpstr>
      <vt:lpstr>Tw Cen MT</vt:lpstr>
      <vt:lpstr>Circuit</vt:lpstr>
      <vt:lpstr>Big Data Architecture</vt:lpstr>
      <vt:lpstr>PowerPoint Presentation</vt:lpstr>
      <vt:lpstr>Data Strategy</vt:lpstr>
      <vt:lpstr>Building a data strategy</vt:lpstr>
      <vt:lpstr>data strategy</vt:lpstr>
      <vt:lpstr>data strategy</vt:lpstr>
      <vt:lpstr>data strategy</vt:lpstr>
      <vt:lpstr>Deepdive on Big data technology: Hadoop </vt:lpstr>
      <vt:lpstr>PowerPoint Presentation</vt:lpstr>
      <vt:lpstr>data strategy</vt:lpstr>
      <vt:lpstr>data strategy</vt:lpstr>
      <vt:lpstr>data strategy</vt:lpstr>
      <vt:lpstr>data strategy</vt:lpstr>
      <vt:lpstr>data strategy</vt:lpstr>
      <vt:lpstr>data strategy</vt:lpstr>
      <vt:lpstr>Governance: Ownership</vt:lpstr>
      <vt:lpstr>Tools to help with Governance</vt:lpstr>
      <vt:lpstr>data strategy</vt:lpstr>
      <vt:lpstr>Data professionals</vt:lpstr>
      <vt:lpstr>Data literacy – upskilling and democratising data</vt:lpstr>
      <vt:lpstr>Think about the non-data professional consumers</vt:lpstr>
      <vt:lpstr>PowerPoint Presentation</vt:lpstr>
      <vt:lpstr>data strategy</vt:lpstr>
      <vt:lpstr>Summary: Think ahead … very far ahead if you can</vt:lpstr>
      <vt:lpstr>Assignment 1:  Build a data strategy for company x</vt:lpstr>
      <vt:lpstr>Getting started</vt:lpstr>
      <vt:lpstr>PowerPoint Presentation</vt:lpstr>
    </vt:vector>
  </TitlesOfParts>
  <Company>Musgrave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dc:title>
  <dc:creator>Darby, Max</dc:creator>
  <cp:lastModifiedBy>Darby, Max</cp:lastModifiedBy>
  <cp:revision>118</cp:revision>
  <dcterms:created xsi:type="dcterms:W3CDTF">2023-01-15T16:49:37Z</dcterms:created>
  <dcterms:modified xsi:type="dcterms:W3CDTF">2023-01-30T14:16:06Z</dcterms:modified>
</cp:coreProperties>
</file>